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131"/>
  </p:notesMasterIdLst>
  <p:sldIdLst>
    <p:sldId id="256" r:id="rId4"/>
    <p:sldId id="348" r:id="rId5"/>
    <p:sldId id="341" r:id="rId6"/>
    <p:sldId id="340" r:id="rId7"/>
    <p:sldId id="320" r:id="rId8"/>
    <p:sldId id="269" r:id="rId9"/>
    <p:sldId id="321" r:id="rId10"/>
    <p:sldId id="322" r:id="rId11"/>
    <p:sldId id="323" r:id="rId12"/>
    <p:sldId id="324" r:id="rId13"/>
    <p:sldId id="263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275" r:id="rId25"/>
    <p:sldId id="335" r:id="rId26"/>
    <p:sldId id="400" r:id="rId27"/>
    <p:sldId id="401" r:id="rId28"/>
    <p:sldId id="402" r:id="rId29"/>
    <p:sldId id="336" r:id="rId30"/>
    <p:sldId id="398" r:id="rId31"/>
    <p:sldId id="399" r:id="rId32"/>
    <p:sldId id="337" r:id="rId33"/>
    <p:sldId id="280" r:id="rId34"/>
    <p:sldId id="338" r:id="rId35"/>
    <p:sldId id="339" r:id="rId36"/>
    <p:sldId id="360" r:id="rId37"/>
    <p:sldId id="342" r:id="rId38"/>
    <p:sldId id="343" r:id="rId39"/>
    <p:sldId id="344" r:id="rId40"/>
    <p:sldId id="345" r:id="rId41"/>
    <p:sldId id="361" r:id="rId42"/>
    <p:sldId id="349" r:id="rId43"/>
    <p:sldId id="350" r:id="rId44"/>
    <p:sldId id="351" r:id="rId45"/>
    <p:sldId id="352" r:id="rId46"/>
    <p:sldId id="353" r:id="rId47"/>
    <p:sldId id="355" r:id="rId48"/>
    <p:sldId id="354" r:id="rId49"/>
    <p:sldId id="356" r:id="rId50"/>
    <p:sldId id="357" r:id="rId51"/>
    <p:sldId id="358" r:id="rId52"/>
    <p:sldId id="362" r:id="rId53"/>
    <p:sldId id="363" r:id="rId54"/>
    <p:sldId id="364" r:id="rId55"/>
    <p:sldId id="365" r:id="rId56"/>
    <p:sldId id="366" r:id="rId57"/>
    <p:sldId id="368" r:id="rId58"/>
    <p:sldId id="377" r:id="rId59"/>
    <p:sldId id="376" r:id="rId60"/>
    <p:sldId id="379" r:id="rId61"/>
    <p:sldId id="369" r:id="rId62"/>
    <p:sldId id="380" r:id="rId63"/>
    <p:sldId id="375" r:id="rId64"/>
    <p:sldId id="372" r:id="rId65"/>
    <p:sldId id="381" r:id="rId66"/>
    <p:sldId id="373" r:id="rId67"/>
    <p:sldId id="374" r:id="rId68"/>
    <p:sldId id="382" r:id="rId69"/>
    <p:sldId id="385" r:id="rId70"/>
    <p:sldId id="387" r:id="rId71"/>
    <p:sldId id="388" r:id="rId72"/>
    <p:sldId id="283" r:id="rId73"/>
    <p:sldId id="389" r:id="rId74"/>
    <p:sldId id="390" r:id="rId75"/>
    <p:sldId id="394" r:id="rId76"/>
    <p:sldId id="396" r:id="rId77"/>
    <p:sldId id="397" r:id="rId78"/>
    <p:sldId id="383" r:id="rId79"/>
    <p:sldId id="287" r:id="rId80"/>
    <p:sldId id="384" r:id="rId81"/>
    <p:sldId id="346" r:id="rId82"/>
    <p:sldId id="299" r:id="rId83"/>
    <p:sldId id="300" r:id="rId84"/>
    <p:sldId id="301" r:id="rId85"/>
    <p:sldId id="302" r:id="rId86"/>
    <p:sldId id="303" r:id="rId87"/>
    <p:sldId id="304" r:id="rId88"/>
    <p:sldId id="305" r:id="rId89"/>
    <p:sldId id="308" r:id="rId90"/>
    <p:sldId id="306" r:id="rId91"/>
    <p:sldId id="309" r:id="rId92"/>
    <p:sldId id="312" r:id="rId93"/>
    <p:sldId id="310" r:id="rId94"/>
    <p:sldId id="313" r:id="rId95"/>
    <p:sldId id="317" r:id="rId96"/>
    <p:sldId id="314" r:id="rId97"/>
    <p:sldId id="297" r:id="rId98"/>
    <p:sldId id="259" r:id="rId99"/>
    <p:sldId id="315" r:id="rId100"/>
    <p:sldId id="316" r:id="rId101"/>
    <p:sldId id="284" r:id="rId102"/>
    <p:sldId id="290" r:id="rId103"/>
    <p:sldId id="294" r:id="rId104"/>
    <p:sldId id="295" r:id="rId105"/>
    <p:sldId id="296" r:id="rId106"/>
    <p:sldId id="291" r:id="rId107"/>
    <p:sldId id="292" r:id="rId108"/>
    <p:sldId id="281" r:id="rId109"/>
    <p:sldId id="282" r:id="rId110"/>
    <p:sldId id="318" r:id="rId111"/>
    <p:sldId id="260" r:id="rId112"/>
    <p:sldId id="261" r:id="rId113"/>
    <p:sldId id="264" r:id="rId114"/>
    <p:sldId id="262" r:id="rId115"/>
    <p:sldId id="265" r:id="rId116"/>
    <p:sldId id="266" r:id="rId117"/>
    <p:sldId id="267" r:id="rId118"/>
    <p:sldId id="268" r:id="rId119"/>
    <p:sldId id="270" r:id="rId120"/>
    <p:sldId id="272" r:id="rId121"/>
    <p:sldId id="273" r:id="rId122"/>
    <p:sldId id="271" r:id="rId123"/>
    <p:sldId id="274" r:id="rId124"/>
    <p:sldId id="276" r:id="rId125"/>
    <p:sldId id="277" r:id="rId126"/>
    <p:sldId id="278" r:id="rId127"/>
    <p:sldId id="347" r:id="rId128"/>
    <p:sldId id="258" r:id="rId129"/>
    <p:sldId id="279" r:id="rId130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718"/>
  </p:normalViewPr>
  <p:slideViewPr>
    <p:cSldViewPr>
      <p:cViewPr>
        <p:scale>
          <a:sx n="104" d="100"/>
          <a:sy n="104" d="100"/>
        </p:scale>
        <p:origin x="440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tableStyles" Target="tableStyle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presProps" Target="pres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76325-D6AC-44C3-951A-57ACF61B793C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CF573-F59A-49A5-8A18-E3EAFAD662A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94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DCC3AD-4C58-4F8F-8939-7965AE48E3FE}" type="slidenum">
              <a:rPr kumimoji="0" lang="he-IL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CF573-F59A-49A5-8A18-E3EAFAD662A1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92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D4FBA-42B4-D3B4-F157-CA8EDFD47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47F2A-CA7D-F69E-EB7D-121D515A6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1ACB7BE8-23B6-B907-B80A-D8F2C07F26E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1200" dirty="0" err="1"/>
                  <a:t>Always</a:t>
                </a:r>
                <a:r>
                  <a:rPr lang="nb-NO" sz="1200" dirty="0"/>
                  <a:t> outputs Feedback </a:t>
                </a:r>
                <a:r>
                  <a:rPr lang="nb-NO" sz="1200" dirty="0" err="1"/>
                  <a:t>Vertex</a:t>
                </a:r>
                <a:r>
                  <a:rPr lang="nb-NO" sz="1200" dirty="0"/>
                  <a:t> Set S</a:t>
                </a:r>
                <a:br>
                  <a:rPr lang="nb-NO" sz="1200" dirty="0"/>
                </a:br>
                <a:r>
                  <a:rPr lang="nb-NO" sz="1200" dirty="0"/>
                  <a:t>Succeeds in all k first </a:t>
                </a:r>
                <a:r>
                  <a:rPr lang="nb-NO" sz="1200" dirty="0" err="1"/>
                  <a:t>iterations</a:t>
                </a:r>
                <a:r>
                  <a:rPr lang="nb-NO" sz="1200" dirty="0"/>
                  <a:t> </a:t>
                </a:r>
                <a:r>
                  <a:rPr lang="nb-NO" sz="1200" dirty="0">
                    <a:sym typeface="Wingdings" panose="05000000000000000000" pitchFamily="2" charset="2"/>
                  </a:rPr>
                  <a:t> |S| </a:t>
                </a:r>
                <a14:m>
                  <m:oMath xmlns:m="http://schemas.openxmlformats.org/officeDocument/2006/math">
                    <m:r>
                      <a:rPr lang="nb-NO" sz="1200" b="0" i="1" smtClean="0">
                        <a:latin typeface="Cambria Math"/>
                        <a:sym typeface="Wingdings" panose="05000000000000000000" pitchFamily="2" charset="2"/>
                      </a:rPr>
                      <m:t>≤</m:t>
                    </m:r>
                  </m:oMath>
                </a14:m>
                <a:r>
                  <a:rPr lang="nb-NO" sz="1200" dirty="0"/>
                  <a:t> k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nb-NO" sz="1200" dirty="0"/>
              </a:p>
              <a:p>
                <a:endParaRPr lang="nb-NO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1200" dirty="0" err="1" smtClean="0"/>
                  <a:t>Always</a:t>
                </a:r>
                <a:r>
                  <a:rPr lang="nb-NO" sz="1200" dirty="0" smtClean="0"/>
                  <a:t> outputs Feedback </a:t>
                </a:r>
                <a:r>
                  <a:rPr lang="nb-NO" sz="1200" dirty="0" err="1" smtClean="0"/>
                  <a:t>Vertex</a:t>
                </a:r>
                <a:r>
                  <a:rPr lang="nb-NO" sz="1200" dirty="0" smtClean="0"/>
                  <a:t> Set S</a:t>
                </a:r>
                <a:br>
                  <a:rPr lang="nb-NO" sz="1200" dirty="0" smtClean="0"/>
                </a:br>
                <a:r>
                  <a:rPr lang="nb-NO" sz="1200" dirty="0" smtClean="0"/>
                  <a:t>Succeeds in all k first </a:t>
                </a:r>
                <a:r>
                  <a:rPr lang="nb-NO" sz="1200" dirty="0" err="1" smtClean="0"/>
                  <a:t>iterations</a:t>
                </a:r>
                <a:r>
                  <a:rPr lang="nb-NO" sz="1200" dirty="0" smtClean="0"/>
                  <a:t> </a:t>
                </a:r>
                <a:r>
                  <a:rPr lang="nb-NO" sz="1200" dirty="0" smtClean="0">
                    <a:sym typeface="Wingdings" panose="05000000000000000000" pitchFamily="2" charset="2"/>
                  </a:rPr>
                  <a:t> |S| </a:t>
                </a:r>
                <a:r>
                  <a:rPr lang="nb-NO" sz="1200" b="0" i="0" smtClean="0">
                    <a:latin typeface="Cambria Math"/>
                    <a:sym typeface="Wingdings" panose="05000000000000000000" pitchFamily="2" charset="2"/>
                  </a:rPr>
                  <a:t>≤</a:t>
                </a:r>
                <a:r>
                  <a:rPr lang="nb-NO" sz="1200" dirty="0" smtClean="0"/>
                  <a:t> k</a:t>
                </a:r>
                <a:endParaRPr lang="nb-NO" sz="1200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nb-NO" sz="1200" dirty="0" smtClean="0"/>
              </a:p>
              <a:p>
                <a:endParaRPr lang="nb-NO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BA3D8-9F84-D362-43E0-C846A31A17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CF573-F59A-49A5-8A18-E3EAFAD662A1}" type="slidenum">
              <a:rPr lang="nb-NO" smtClean="0"/>
              <a:t>113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15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0E0C-3E85-FE66-17E1-8C86D336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AE394-6849-C5F0-0C56-B556F8EA8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DB156508-EC9C-509C-F7C4-11EBBC951E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1200" dirty="0" err="1"/>
                  <a:t>Always</a:t>
                </a:r>
                <a:r>
                  <a:rPr lang="nb-NO" sz="1200" dirty="0"/>
                  <a:t> outputs Feedback </a:t>
                </a:r>
                <a:r>
                  <a:rPr lang="nb-NO" sz="1200" dirty="0" err="1"/>
                  <a:t>Vertex</a:t>
                </a:r>
                <a:r>
                  <a:rPr lang="nb-NO" sz="1200" dirty="0"/>
                  <a:t> Set S</a:t>
                </a:r>
                <a:br>
                  <a:rPr lang="nb-NO" sz="1200" dirty="0"/>
                </a:br>
                <a:r>
                  <a:rPr lang="nb-NO" sz="1200" dirty="0"/>
                  <a:t>Succeeds in all k first </a:t>
                </a:r>
                <a:r>
                  <a:rPr lang="nb-NO" sz="1200" dirty="0" err="1"/>
                  <a:t>iterations</a:t>
                </a:r>
                <a:r>
                  <a:rPr lang="nb-NO" sz="1200" dirty="0"/>
                  <a:t> </a:t>
                </a:r>
                <a:r>
                  <a:rPr lang="nb-NO" sz="1200" dirty="0">
                    <a:sym typeface="Wingdings" panose="05000000000000000000" pitchFamily="2" charset="2"/>
                  </a:rPr>
                  <a:t> |S| </a:t>
                </a:r>
                <a14:m>
                  <m:oMath xmlns:m="http://schemas.openxmlformats.org/officeDocument/2006/math">
                    <m:r>
                      <a:rPr lang="nb-NO" sz="1200" b="0" i="1" smtClean="0">
                        <a:latin typeface="Cambria Math"/>
                        <a:sym typeface="Wingdings" panose="05000000000000000000" pitchFamily="2" charset="2"/>
                      </a:rPr>
                      <m:t>≤</m:t>
                    </m:r>
                  </m:oMath>
                </a14:m>
                <a:r>
                  <a:rPr lang="nb-NO" sz="1200" dirty="0"/>
                  <a:t> k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nb-NO" sz="1200" dirty="0"/>
              </a:p>
              <a:p>
                <a:endParaRPr lang="nb-NO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sz="1200" dirty="0" err="1" smtClean="0"/>
                  <a:t>Always</a:t>
                </a:r>
                <a:r>
                  <a:rPr lang="nb-NO" sz="1200" dirty="0" smtClean="0"/>
                  <a:t> outputs Feedback </a:t>
                </a:r>
                <a:r>
                  <a:rPr lang="nb-NO" sz="1200" dirty="0" err="1" smtClean="0"/>
                  <a:t>Vertex</a:t>
                </a:r>
                <a:r>
                  <a:rPr lang="nb-NO" sz="1200" dirty="0" smtClean="0"/>
                  <a:t> Set S</a:t>
                </a:r>
                <a:br>
                  <a:rPr lang="nb-NO" sz="1200" dirty="0" smtClean="0"/>
                </a:br>
                <a:r>
                  <a:rPr lang="nb-NO" sz="1200" dirty="0" smtClean="0"/>
                  <a:t>Succeeds in all k first </a:t>
                </a:r>
                <a:r>
                  <a:rPr lang="nb-NO" sz="1200" dirty="0" err="1" smtClean="0"/>
                  <a:t>iterations</a:t>
                </a:r>
                <a:r>
                  <a:rPr lang="nb-NO" sz="1200" dirty="0" smtClean="0"/>
                  <a:t> </a:t>
                </a:r>
                <a:r>
                  <a:rPr lang="nb-NO" sz="1200" dirty="0" smtClean="0">
                    <a:sym typeface="Wingdings" panose="05000000000000000000" pitchFamily="2" charset="2"/>
                  </a:rPr>
                  <a:t> |S| </a:t>
                </a:r>
                <a:r>
                  <a:rPr lang="nb-NO" sz="1200" b="0" i="0" smtClean="0">
                    <a:latin typeface="Cambria Math"/>
                    <a:sym typeface="Wingdings" panose="05000000000000000000" pitchFamily="2" charset="2"/>
                  </a:rPr>
                  <a:t>≤</a:t>
                </a:r>
                <a:r>
                  <a:rPr lang="nb-NO" sz="1200" dirty="0" smtClean="0"/>
                  <a:t> k</a:t>
                </a:r>
                <a:endParaRPr lang="nb-NO" sz="1200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nb-NO" sz="1200" dirty="0" smtClean="0"/>
              </a:p>
              <a:p>
                <a:endParaRPr lang="nb-NO" dirty="0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F69AE-C769-566A-DD10-2774D7CA74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CF573-F59A-49A5-8A18-E3EAFAD662A1}" type="slidenum">
              <a:rPr lang="nb-NO" smtClean="0"/>
              <a:t>117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98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2A6C-3467-026B-DF02-E10FA172D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156CF-C963-3A66-9CB2-889406CCA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19312-BD9C-6AA6-CF0B-DEFD12DEB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Remember</a:t>
            </a:r>
            <a:r>
              <a:rPr lang="nb-NO" dirty="0"/>
              <a:t> to </a:t>
            </a:r>
            <a:r>
              <a:rPr lang="nb-NO" dirty="0" err="1"/>
              <a:t>explain</a:t>
            </a:r>
            <a:r>
              <a:rPr lang="nb-NO" baseline="0" dirty="0"/>
              <a:t> </a:t>
            </a:r>
            <a:r>
              <a:rPr lang="nb-NO" baseline="0" dirty="0" err="1"/>
              <a:t>the</a:t>
            </a:r>
            <a:r>
              <a:rPr lang="nb-NO" baseline="0" dirty="0"/>
              <a:t> </a:t>
            </a:r>
            <a:r>
              <a:rPr lang="nb-NO" baseline="0" dirty="0" err="1"/>
              <a:t>algorithm</a:t>
            </a:r>
            <a:r>
              <a:rPr lang="nb-NO" baseline="0" dirty="0"/>
              <a:t> </a:t>
            </a:r>
            <a:r>
              <a:rPr lang="nb-NO" baseline="0" dirty="0" err="1"/>
              <a:t>again</a:t>
            </a:r>
            <a:r>
              <a:rPr lang="nb-NO" baseline="0" dirty="0"/>
              <a:t>!!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2EA37-B1C6-4B14-6FF5-26D99B731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CF573-F59A-49A5-8A18-E3EAFAD662A1}" type="slidenum">
              <a:rPr lang="nb-NO" smtClean="0"/>
              <a:t>121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38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AF292-B0FD-D8C5-3626-15EB6BA6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42CAE-543A-6252-7E5E-3F5FEAB8A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31311-F00C-E973-4385-E82A81D26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Dont</a:t>
            </a:r>
            <a:r>
              <a:rPr lang="nb-NO" baseline="0" dirty="0"/>
              <a:t> </a:t>
            </a:r>
            <a:r>
              <a:rPr lang="nb-NO" baseline="0" dirty="0" err="1"/>
              <a:t>forget</a:t>
            </a:r>
            <a:r>
              <a:rPr lang="nb-NO" baseline="0" dirty="0"/>
              <a:t> </a:t>
            </a:r>
            <a:r>
              <a:rPr lang="nb-NO" baseline="0" dirty="0" err="1"/>
              <a:t>example</a:t>
            </a:r>
            <a:r>
              <a:rPr lang="nb-NO" baseline="0" dirty="0"/>
              <a:t> </a:t>
            </a:r>
            <a:r>
              <a:rPr lang="nb-NO" baseline="0" dirty="0" err="1"/>
              <a:t>of</a:t>
            </a:r>
            <a:r>
              <a:rPr lang="nb-NO" baseline="0" dirty="0"/>
              <a:t> a </a:t>
            </a:r>
            <a:r>
              <a:rPr lang="nb-NO" baseline="0" dirty="0" err="1"/>
              <a:t>minor</a:t>
            </a:r>
            <a:r>
              <a:rPr lang="nb-NO" baseline="0" dirty="0"/>
              <a:t> </a:t>
            </a:r>
            <a:r>
              <a:rPr lang="nb-NO" baseline="0" dirty="0" err="1"/>
              <a:t>closed</a:t>
            </a:r>
            <a:r>
              <a:rPr lang="nb-NO" baseline="0" dirty="0"/>
              <a:t> </a:t>
            </a:r>
            <a:r>
              <a:rPr lang="nb-NO" baseline="0" dirty="0" err="1"/>
              <a:t>graph</a:t>
            </a:r>
            <a:r>
              <a:rPr lang="nb-NO" baseline="0" dirty="0"/>
              <a:t> </a:t>
            </a:r>
            <a:r>
              <a:rPr lang="nb-NO" baseline="0" dirty="0" err="1"/>
              <a:t>class</a:t>
            </a:r>
            <a:r>
              <a:rPr lang="nb-NO" baseline="0" dirty="0"/>
              <a:t> (</a:t>
            </a:r>
            <a:r>
              <a:rPr lang="nb-NO" baseline="0" dirty="0" err="1"/>
              <a:t>say</a:t>
            </a:r>
            <a:r>
              <a:rPr lang="nb-NO" baseline="0" dirty="0"/>
              <a:t> </a:t>
            </a:r>
            <a:r>
              <a:rPr lang="nb-NO" baseline="0" dirty="0" err="1"/>
              <a:t>acyclic</a:t>
            </a:r>
            <a:r>
              <a:rPr lang="nb-NO" baseline="0" dirty="0"/>
              <a:t> </a:t>
            </a:r>
            <a:r>
              <a:rPr lang="nb-NO" baseline="0" dirty="0" err="1"/>
              <a:t>graphs</a:t>
            </a:r>
            <a:r>
              <a:rPr lang="nb-NO" baseline="0" dirty="0"/>
              <a:t>). 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15C53-83DA-790B-BD7A-BAF9DADDE1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79DF3-9119-44F5-BBBB-4D3A3504B457}" type="slidenum">
              <a:rPr lang="nb-NO" smtClean="0"/>
              <a:t>124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38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6714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98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68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9C2A4-FC6D-E3F8-347F-E064B69E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16AD7-8278-6EEF-56C7-02399EF5693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C57D2-71B4-1C3F-8DBB-B13B17A1E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062D1-506C-FB78-6AB1-A3518854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I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1621B-18FC-E3DF-958F-6A0BC0E8B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6C933-6F2F-F0A0-68B5-24FDE2F9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B2C66FB-8832-E240-A0F7-B55C93785163}" type="slidenum">
              <a:rPr lang="he-IL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98853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8BC1B-ED32-BA36-192B-EF60197A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E954D-D55F-BA4B-185D-94F814093F2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A3201-D527-46FE-909F-824981181FD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3CE91-7681-D854-C730-63FCBC73340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4EBFAE-1FCE-CEBD-81F8-A0505DD6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IN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D5505E7-889A-D7E6-FB2A-372DB235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E08AA1-1AAC-045E-5B9A-78B29700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6028BD-DDBD-D540-A257-AC6BC1036C29}" type="slidenum">
              <a:rPr lang="he-IL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029320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5641-8C4F-45FA-9945-D06481FC5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584E8-7C4E-CF45-24C4-C24248B3A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C770E-EE91-059D-F7BD-99075B766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229C6-19D4-86E3-19C6-B710E89A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81FB9-02B5-6773-6EBA-A29831F0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14475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CA10-09A2-17AA-68F0-77982736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997A5-DEFC-DE13-BEA2-BB81F16B5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570B5-420F-A934-5060-BFEA7B37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AD270-BEE3-D4CA-EB1C-38E0CED4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B9274-05FF-89B5-BBE0-98935F95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15952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8432-64A7-E37F-B5EF-7CC7A5AF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E4E5A-7E5A-9504-25FB-4C8FA9F55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A8165-CC1E-E279-C82A-2139ACE1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904C6-B667-C09F-362A-C3CC204A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67E0-0B46-AD7A-C6FC-361FE849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71523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E692-DBD1-EFE4-9598-506AC126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0CBA-50EB-1D76-561E-33531EAD4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103B5-7429-90E2-5108-27EB1DB28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76697-7E40-A703-32EC-917A23A8A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02344-E661-B1ED-4559-0F32CD79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A372C-2703-861D-3533-6047F490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3969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2742-C3ED-42D0-AE23-0E6A99C2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F94D-3939-D292-64F4-F5046B640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2E0D7-2806-4E01-C67C-BDF0EE107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29E3A-67F2-7984-109F-B354A7652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FF7E71-047F-3571-D0D3-18BAFF667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E56B-CB95-8101-C8F0-77FF5FB05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B246F-6E06-A8A2-FC50-FDBF6D0D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36367C-2406-98FC-A95C-3EB77BE0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5063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46697-98E9-5444-49F0-6F58C0BA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23497-3A18-4C0E-C0AE-479E7BA7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C9FE0-1920-B737-9F3B-7AC0DF79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45F41-DB43-E3F3-90A7-9F59421B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94284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446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8ACA2-3ECA-44D7-F0E8-05B0CCC7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46AA5-E685-B253-7C10-DB39AA62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13EB9-851E-30AE-1982-A42D847F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28027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4684-8F0C-FF64-59C2-6E0F109F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3F6AB-0B69-A856-D9FA-87C8E9217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9D355-17C7-6E9F-BB6D-826A0AFB0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FD4E5-5466-2BFC-1280-C84121A2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D28D7-C0D7-5080-03A0-0338F5586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7B096-61D8-6263-8303-3FBB5A8A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52155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E837-524D-5E5D-73A8-E00044A0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DEA9F3-1345-39C6-3639-656EA384C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27396-E21B-0935-7E8C-BB38F0708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36DD5-310C-A403-6295-308E7D28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21839-BD6A-2433-98EF-D63479A9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D1154-BE15-3BC9-7E14-775A05C1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33499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01143-0CD2-F8CE-0C2A-B656AFFE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DE10E-E326-04FB-AA51-3193F497C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5EAF6-49EF-6C27-F3EE-3397C2C1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EBFE1-3A96-FC59-EE8E-4BAD6928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60EF7-F409-AEE2-6353-F9699B56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815873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9351EB-F07F-1670-E6E2-42002FA70B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658D9-F390-23EA-F58F-0DBB450F9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DA552-DF51-2051-4EF7-43D1B740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A8736-7C38-DFA0-4C1C-BAC43DA6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CBAF5-460A-6EA5-B0AE-65971344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4679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0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74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4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1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5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209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4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85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4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75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8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0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13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460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3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74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109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96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228E9-2730-4112-9076-1E28914B5590}" type="datetimeFigureOut">
              <a:rPr lang="nb-NO" smtClean="0"/>
              <a:t>14.02.2024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98FC-85C0-4490-902E-533ABE7B4C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417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E49336-A90E-A92D-42D1-9558ECA2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545B3-CDE0-1B3A-71D2-03143C263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373DB-80AB-72EC-295C-F0EC91256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718F-CB2A-3343-8821-D194EB8F9C3D}" type="datetimeFigureOut">
              <a:rPr lang="en-NO" smtClean="0"/>
              <a:t>2/15/24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39BC8-4953-7980-6398-23AD81E78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055CB-6784-0346-4DD2-82B0D5E89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44B1-9D92-914C-87F7-174CD85F6A7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43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3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000" b="1">
          <a:solidFill>
            <a:srgbClr val="003399"/>
          </a:solidFill>
          <a:latin typeface="Constantia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82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102.jpeg"/><Relationship Id="rId4" Type="http://schemas.openxmlformats.org/officeDocument/2006/relationships/image" Target="../media/image82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oup-stew-steaming-bowl-food-hot-2346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4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Hand Drawn Floating Icons">
            <a:extLst>
              <a:ext uri="{FF2B5EF4-FFF2-40B4-BE49-F238E27FC236}">
                <a16:creationId xmlns:a16="http://schemas.microsoft.com/office/drawing/2014/main" id="{5F52BBF1-39D5-6F12-3E3F-39BB17F556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968" r="13817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" y="554845"/>
            <a:ext cx="7992669" cy="3902673"/>
          </a:xfrm>
        </p:spPr>
        <p:txBody>
          <a:bodyPr anchor="t">
            <a:normAutofit/>
          </a:bodyPr>
          <a:lstStyle/>
          <a:p>
            <a:pPr algn="l"/>
            <a:r>
              <a:rPr lang="en-US" sz="4500" dirty="0">
                <a:solidFill>
                  <a:srgbClr val="00206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Random (De)Selection</a:t>
            </a:r>
            <a:endParaRPr lang="nb-NO" sz="4500" dirty="0">
              <a:solidFill>
                <a:srgbClr val="00206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285" y="4704862"/>
            <a:ext cx="9143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642" y="4718033"/>
            <a:ext cx="8008722" cy="1175039"/>
          </a:xfrm>
        </p:spPr>
        <p:txBody>
          <a:bodyPr anchor="b">
            <a:normAutofit fontScale="92500" lnSpcReduction="20000"/>
          </a:bodyPr>
          <a:lstStyle/>
          <a:p>
            <a:pPr algn="l">
              <a:lnSpc>
                <a:spcPct val="90000"/>
              </a:lnSpc>
            </a:pPr>
            <a:endParaRPr lang="en-US" sz="1500" dirty="0">
              <a:solidFill>
                <a:srgbClr val="FFFFFF"/>
              </a:solidFill>
              <a:latin typeface="Agency FB" panose="020B0503020202020204" pitchFamily="34" charset="77"/>
              <a:ea typeface="PilGi" pitchFamily="2" charset="-127"/>
            </a:endParaRPr>
          </a:p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Saket Saurabh</a:t>
            </a:r>
          </a:p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Institute of Mathematical Sciences + University of Bergen</a:t>
            </a:r>
          </a:p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(CALDAM 2024, 16</a:t>
            </a:r>
            <a:r>
              <a:rPr lang="en-US" sz="2400" b="1" baseline="30000" dirty="0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th</a:t>
            </a:r>
            <a:r>
              <a:rPr lang="en-US" sz="2400" b="1" dirty="0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 February 2024)</a:t>
            </a:r>
          </a:p>
        </p:txBody>
      </p:sp>
    </p:spTree>
    <p:extLst>
      <p:ext uri="{BB962C8B-B14F-4D97-AF65-F5344CB8AC3E}">
        <p14:creationId xmlns:p14="http://schemas.microsoft.com/office/powerpoint/2010/main" val="866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4D694BB-2C8E-8086-F46D-C28CA3726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Karger’s Randomized Algorithm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A689684-A0FF-0170-AF63-EBC965A2C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Repeat Until 2 nodes left: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/>
              <a:t>	1. choose edge at random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/>
              <a:t>	2. “contract” edge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When only 2 node left: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/>
              <a:t>	Take all edges between them as the min-cut.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Time: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C00000"/>
                </a:solidFill>
              </a:rPr>
              <a:t>O(|E|)=O(n²)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D4C50DD7-E4F5-A3DE-85DA-AFAECF785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57338"/>
            <a:ext cx="8208963" cy="33115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Feedback </a:t>
            </a:r>
            <a:r>
              <a:rPr lang="nb-NO" dirty="0" err="1"/>
              <a:t>Vertex</a:t>
            </a:r>
            <a:r>
              <a:rPr lang="nb-NO" dirty="0"/>
              <a:t> Set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9665" y="1700808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If </a:t>
            </a:r>
            <a:r>
              <a:rPr lang="nb-NO" sz="2400" dirty="0">
                <a:solidFill>
                  <a:srgbClr val="C00000"/>
                </a:solidFill>
              </a:rPr>
              <a:t>k/n &lt; 1/2.7</a:t>
            </a:r>
            <a:endParaRPr lang="nb-NO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69165" y="1700808"/>
            <a:ext cx="363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Run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2.7</a:t>
            </a:r>
            <a:r>
              <a:rPr lang="nb-NO" sz="2400" baseline="300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 time </a:t>
            </a:r>
            <a:r>
              <a:rPr lang="nb-NO" sz="2400" dirty="0" err="1"/>
              <a:t>algorithm</a:t>
            </a:r>
            <a:endParaRPr lang="nb-N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39665" y="2751311"/>
                <a:ext cx="18758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If </a:t>
                </a:r>
                <a:r>
                  <a:rPr lang="nb-NO" sz="2400" dirty="0">
                    <a:solidFill>
                      <a:srgbClr val="C00000"/>
                    </a:solidFill>
                  </a:rPr>
                  <a:t>k/n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1/2.7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665" y="2751311"/>
                <a:ext cx="1875835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5195" t="-10526" r="-3896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878081" y="2607295"/>
            <a:ext cx="388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Put</a:t>
            </a:r>
            <a:r>
              <a:rPr lang="nb-NO" sz="2400" dirty="0"/>
              <a:t> random </a:t>
            </a:r>
            <a:r>
              <a:rPr lang="nb-NO" sz="2400" dirty="0" err="1"/>
              <a:t>vertex</a:t>
            </a:r>
            <a:r>
              <a:rPr lang="nb-NO" sz="2400" dirty="0"/>
              <a:t> in </a:t>
            </a:r>
            <a:r>
              <a:rPr lang="nb-NO" sz="2400" dirty="0" err="1"/>
              <a:t>solution</a:t>
            </a:r>
            <a:endParaRPr lang="nb-NO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236009" y="3039343"/>
            <a:ext cx="3131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(</a:t>
            </a:r>
            <a:r>
              <a:rPr lang="nb-NO" sz="2400" dirty="0" err="1"/>
              <a:t>Delete</a:t>
            </a:r>
            <a:r>
              <a:rPr lang="nb-NO" sz="2400" dirty="0"/>
              <a:t> and </a:t>
            </a:r>
            <a:r>
              <a:rPr lang="nb-NO" sz="2400" dirty="0" err="1"/>
              <a:t>decrease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93490" y="3913892"/>
            <a:ext cx="1954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... </a:t>
            </a:r>
            <a:r>
              <a:rPr lang="nb-NO" sz="2800" dirty="0" err="1"/>
              <a:t>analyze</a:t>
            </a:r>
            <a:r>
              <a:rPr lang="nb-NO" sz="2800" dirty="0"/>
              <a:t>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5013176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C00000"/>
                </a:solidFill>
              </a:rPr>
              <a:t>O(1.63</a:t>
            </a:r>
            <a:r>
              <a:rPr lang="nb-NO" sz="4000" baseline="30000" dirty="0">
                <a:solidFill>
                  <a:srgbClr val="C00000"/>
                </a:solidFill>
              </a:rPr>
              <a:t>n</a:t>
            </a:r>
            <a:r>
              <a:rPr lang="nb-NO" sz="4000" dirty="0">
                <a:solidFill>
                  <a:srgbClr val="C0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15616" y="4797152"/>
                <a:ext cx="2634696" cy="1015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3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O</m:t>
                      </m:r>
                      <m:r>
                        <a:rPr lang="nb-NO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nb-NO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3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[2−</m:t>
                          </m:r>
                          <m:f>
                            <m:fPr>
                              <m:ctrlPr>
                                <a:rPr lang="nb-NO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32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b-NO" sz="32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2.7</m:t>
                              </m:r>
                            </m:den>
                          </m:f>
                          <m:r>
                            <a:rPr lang="nb-NO" sz="3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]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nb-NO" sz="3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n</m:t>
                          </m:r>
                        </m:sup>
                      </m:sSup>
                      <m:r>
                        <a:rPr lang="nb-NO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nb-NO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797152"/>
                <a:ext cx="2634696" cy="10157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186704" y="4881934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400" dirty="0">
                <a:solidFill>
                  <a:srgbClr val="C00000"/>
                </a:solidFill>
              </a:rPr>
              <a:t>=</a:t>
            </a:r>
            <a:endParaRPr lang="nb-NO" sz="5400" dirty="0"/>
          </a:p>
        </p:txBody>
      </p:sp>
      <p:sp>
        <p:nvSpPr>
          <p:cNvPr id="15" name="TextBox 14"/>
          <p:cNvSpPr txBox="1"/>
          <p:nvPr/>
        </p:nvSpPr>
        <p:spPr>
          <a:xfrm rot="21201738">
            <a:off x="2249792" y="3048663"/>
            <a:ext cx="4570448" cy="1200329"/>
          </a:xfrm>
          <a:prstGeom prst="rect">
            <a:avLst/>
          </a:prstGeom>
          <a:solidFill>
            <a:schemeClr val="bg1"/>
          </a:solidFill>
          <a:ln w="127000">
            <a:solidFill>
              <a:srgbClr val="002060"/>
            </a:solidFill>
          </a:ln>
          <a:effectLst>
            <a:outerShdw blurRad="317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nb-NO" sz="2000" b="1" dirty="0">
              <a:solidFill>
                <a:srgbClr val="002060"/>
              </a:solidFill>
            </a:endParaRPr>
          </a:p>
          <a:p>
            <a:r>
              <a:rPr lang="nb-NO" sz="3200" b="1" dirty="0">
                <a:solidFill>
                  <a:srgbClr val="002060"/>
                </a:solidFill>
              </a:rPr>
              <a:t>	How to </a:t>
            </a:r>
            <a:r>
              <a:rPr lang="nb-NO" sz="3200" b="1" dirty="0" err="1">
                <a:solidFill>
                  <a:srgbClr val="C00000"/>
                </a:solidFill>
              </a:rPr>
              <a:t>analyze</a:t>
            </a:r>
            <a:r>
              <a:rPr lang="nb-NO" sz="3200" b="1" dirty="0">
                <a:solidFill>
                  <a:srgbClr val="002060"/>
                </a:solidFill>
              </a:rPr>
              <a:t>?</a:t>
            </a:r>
            <a:endParaRPr lang="nb-NO" sz="32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1899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5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Algorithm, re-</a:t>
            </a:r>
            <a:r>
              <a:rPr lang="nb-NO" dirty="0" err="1"/>
              <a:t>stated</a:t>
            </a:r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00200"/>
                <a:ext cx="8640960" cy="478112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nb-NO" dirty="0">
                    <a:solidFill>
                      <a:srgbClr val="C00000"/>
                    </a:solidFill>
                  </a:rPr>
                  <a:t>n</a:t>
                </a:r>
                <a:r>
                  <a:rPr lang="nb-NO" dirty="0"/>
                  <a:t> </a:t>
                </a:r>
                <a:r>
                  <a:rPr lang="nb-NO" dirty="0" err="1"/>
                  <a:t>vertices</a:t>
                </a:r>
                <a:r>
                  <a:rPr lang="nb-NO" dirty="0"/>
                  <a:t>, </a:t>
                </a:r>
                <a:r>
                  <a:rPr lang="nb-NO" dirty="0" err="1"/>
                  <a:t>guess</a:t>
                </a:r>
                <a:r>
                  <a:rPr lang="nb-NO" dirty="0"/>
                  <a:t> </a:t>
                </a:r>
                <a:r>
                  <a:rPr lang="nb-NO" dirty="0" err="1"/>
                  <a:t>solution</a:t>
                </a:r>
                <a:r>
                  <a:rPr lang="nb-NO" dirty="0"/>
                  <a:t> </a:t>
                </a:r>
                <a:r>
                  <a:rPr lang="nb-NO" dirty="0" err="1"/>
                  <a:t>size</a:t>
                </a:r>
                <a:r>
                  <a:rPr lang="nb-NO" dirty="0"/>
                  <a:t> </a:t>
                </a:r>
                <a:r>
                  <a:rPr lang="nb-NO" dirty="0">
                    <a:solidFill>
                      <a:srgbClr val="C00000"/>
                    </a:solidFill>
                  </a:rPr>
                  <a:t>k</a:t>
                </a:r>
                <a:r>
                  <a:rPr lang="nb-NO" dirty="0"/>
                  <a:t>. </a:t>
                </a:r>
              </a:p>
              <a:p>
                <a:pPr marL="0" indent="0">
                  <a:buNone/>
                </a:pPr>
                <a:endParaRPr lang="nb-NO" dirty="0"/>
              </a:p>
              <a:p>
                <a:pPr marL="0" indent="0">
                  <a:buNone/>
                </a:pPr>
                <a:r>
                  <a:rPr lang="nb-NO" dirty="0" err="1"/>
                  <a:t>Pick</a:t>
                </a:r>
                <a:r>
                  <a:rPr lang="nb-NO" dirty="0"/>
                  <a:t> </a:t>
                </a:r>
                <a:r>
                  <a:rPr lang="nb-NO" dirty="0" err="1"/>
                  <a:t>integer</a:t>
                </a:r>
                <a:r>
                  <a:rPr lang="nb-NO" dirty="0"/>
                  <a:t> </a:t>
                </a:r>
                <a:r>
                  <a:rPr lang="nb-NO" dirty="0">
                    <a:solidFill>
                      <a:srgbClr val="C00000"/>
                    </a:solidFill>
                  </a:rPr>
                  <a:t>t </a:t>
                </a:r>
                <a14:m>
                  <m:oMath xmlns:m="http://schemas.openxmlformats.org/officeDocument/2006/math">
                    <m:r>
                      <a:rPr lang="nb-NO" b="0" i="1" smtClean="0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dirty="0">
                    <a:solidFill>
                      <a:srgbClr val="C00000"/>
                    </a:solidFill>
                  </a:rPr>
                  <a:t> k</a:t>
                </a:r>
                <a:r>
                  <a:rPr lang="nb-NO" dirty="0"/>
                  <a:t> </a:t>
                </a:r>
                <a:r>
                  <a:rPr lang="nb-NO" dirty="0" err="1"/>
                  <a:t>cleverly</a:t>
                </a:r>
                <a:r>
                  <a:rPr lang="nb-NO" dirty="0"/>
                  <a:t>.</a:t>
                </a:r>
              </a:p>
              <a:p>
                <a:pPr marL="0" indent="0">
                  <a:buNone/>
                </a:pPr>
                <a:endParaRPr lang="nb-NO" dirty="0"/>
              </a:p>
              <a:p>
                <a:pPr marL="0" indent="0">
                  <a:buNone/>
                </a:pPr>
                <a:r>
                  <a:rPr lang="nb-NO" dirty="0" err="1"/>
                  <a:t>Pick</a:t>
                </a:r>
                <a:r>
                  <a:rPr lang="nb-NO" dirty="0"/>
                  <a:t> random </a:t>
                </a:r>
                <a:r>
                  <a:rPr lang="nb-NO" dirty="0" err="1"/>
                  <a:t>vertex</a:t>
                </a:r>
                <a:r>
                  <a:rPr lang="nb-NO" dirty="0"/>
                  <a:t> </a:t>
                </a:r>
                <a:r>
                  <a:rPr lang="nb-NO" dirty="0" err="1"/>
                  <a:t>set</a:t>
                </a:r>
                <a:r>
                  <a:rPr lang="nb-NO" dirty="0"/>
                  <a:t> </a:t>
                </a:r>
                <a:r>
                  <a:rPr lang="nb-NO" dirty="0">
                    <a:solidFill>
                      <a:srgbClr val="C00000"/>
                    </a:solidFill>
                  </a:rPr>
                  <a:t>S</a:t>
                </a:r>
                <a:r>
                  <a:rPr lang="nb-NO" dirty="0"/>
                  <a:t> </a:t>
                </a:r>
                <a:r>
                  <a:rPr lang="nb-NO" dirty="0" err="1"/>
                  <a:t>of</a:t>
                </a:r>
                <a:r>
                  <a:rPr lang="nb-NO" dirty="0"/>
                  <a:t> </a:t>
                </a:r>
                <a:r>
                  <a:rPr lang="nb-NO" dirty="0" err="1"/>
                  <a:t>size</a:t>
                </a:r>
                <a:r>
                  <a:rPr lang="nb-NO" dirty="0"/>
                  <a:t> </a:t>
                </a:r>
                <a:r>
                  <a:rPr lang="nb-NO" dirty="0">
                    <a:solidFill>
                      <a:srgbClr val="C00000"/>
                    </a:solidFill>
                  </a:rPr>
                  <a:t>t</a:t>
                </a:r>
                <a:r>
                  <a:rPr lang="nb-NO" dirty="0"/>
                  <a:t>, </a:t>
                </a:r>
                <a:r>
                  <a:rPr lang="nb-NO" dirty="0" err="1"/>
                  <a:t>put</a:t>
                </a:r>
                <a:r>
                  <a:rPr lang="nb-NO" dirty="0"/>
                  <a:t> it in </a:t>
                </a:r>
                <a:r>
                  <a:rPr lang="nb-NO" dirty="0" err="1"/>
                  <a:t>solution</a:t>
                </a:r>
                <a:r>
                  <a:rPr lang="nb-NO" dirty="0"/>
                  <a:t>.</a:t>
                </a:r>
              </a:p>
              <a:p>
                <a:pPr marL="0" indent="0">
                  <a:buNone/>
                </a:pPr>
                <a:endParaRPr lang="nb-NO" dirty="0"/>
              </a:p>
              <a:p>
                <a:pPr marL="0" indent="0">
                  <a:buNone/>
                </a:pPr>
                <a:r>
                  <a:rPr lang="nb-NO" dirty="0" err="1"/>
                  <a:t>Remove</a:t>
                </a:r>
                <a:r>
                  <a:rPr lang="nb-NO" dirty="0"/>
                  <a:t> </a:t>
                </a:r>
                <a:r>
                  <a:rPr lang="nb-NO" dirty="0">
                    <a:solidFill>
                      <a:srgbClr val="C00000"/>
                    </a:solidFill>
                  </a:rPr>
                  <a:t>S </a:t>
                </a:r>
                <a:r>
                  <a:rPr lang="nb-NO" dirty="0"/>
                  <a:t>from </a:t>
                </a:r>
                <a:r>
                  <a:rPr lang="nb-NO" dirty="0">
                    <a:solidFill>
                      <a:srgbClr val="C00000"/>
                    </a:solidFill>
                  </a:rPr>
                  <a:t>G</a:t>
                </a:r>
                <a:r>
                  <a:rPr lang="nb-NO" dirty="0"/>
                  <a:t>.</a:t>
                </a:r>
                <a:endParaRPr lang="nb-NO" sz="2800" dirty="0"/>
              </a:p>
              <a:p>
                <a:pPr marL="0" indent="0">
                  <a:buNone/>
                </a:pPr>
                <a:endParaRPr lang="nb-NO" dirty="0"/>
              </a:p>
              <a:p>
                <a:pPr marL="0" indent="0">
                  <a:buNone/>
                </a:pPr>
                <a:r>
                  <a:rPr lang="nb-NO" dirty="0" err="1"/>
                  <a:t>Look</a:t>
                </a:r>
                <a:r>
                  <a:rPr lang="nb-NO" dirty="0"/>
                  <a:t> for </a:t>
                </a:r>
                <a:r>
                  <a:rPr lang="nb-NO" dirty="0" err="1"/>
                  <a:t>solution</a:t>
                </a:r>
                <a:r>
                  <a:rPr lang="nb-NO" dirty="0"/>
                  <a:t> </a:t>
                </a:r>
                <a:r>
                  <a:rPr lang="nb-NO" dirty="0" err="1"/>
                  <a:t>of</a:t>
                </a:r>
                <a:r>
                  <a:rPr lang="nb-NO" dirty="0"/>
                  <a:t> </a:t>
                </a:r>
                <a:r>
                  <a:rPr lang="nb-NO" dirty="0" err="1"/>
                  <a:t>size</a:t>
                </a:r>
                <a:r>
                  <a:rPr lang="nb-NO" dirty="0"/>
                  <a:t> </a:t>
                </a:r>
                <a:r>
                  <a:rPr lang="nb-NO" dirty="0">
                    <a:solidFill>
                      <a:srgbClr val="C00000"/>
                    </a:solidFill>
                  </a:rPr>
                  <a:t>k - t</a:t>
                </a:r>
                <a:r>
                  <a:rPr lang="nb-NO" dirty="0"/>
                  <a:t> in </a:t>
                </a:r>
                <a:r>
                  <a:rPr lang="nb-NO" dirty="0">
                    <a:solidFill>
                      <a:srgbClr val="C00000"/>
                    </a:solidFill>
                  </a:rPr>
                  <a:t>G – S </a:t>
                </a:r>
                <a:r>
                  <a:rPr lang="nb-NO" dirty="0"/>
                  <a:t>in time </a:t>
                </a:r>
                <a:r>
                  <a:rPr lang="nb-NO" dirty="0">
                    <a:solidFill>
                      <a:srgbClr val="C00000"/>
                    </a:solidFill>
                  </a:rPr>
                  <a:t>2.7</a:t>
                </a:r>
                <a:r>
                  <a:rPr lang="nb-NO" baseline="30000" dirty="0">
                    <a:solidFill>
                      <a:srgbClr val="C00000"/>
                    </a:solidFill>
                  </a:rPr>
                  <a:t>k – </a:t>
                </a:r>
                <a:r>
                  <a:rPr lang="nb-NO" baseline="30000" dirty="0" err="1">
                    <a:solidFill>
                      <a:srgbClr val="C00000"/>
                    </a:solidFill>
                  </a:rPr>
                  <a:t>t</a:t>
                </a:r>
                <a:r>
                  <a:rPr lang="nb-NO" dirty="0" err="1">
                    <a:solidFill>
                      <a:srgbClr val="C00000"/>
                    </a:solidFill>
                  </a:rPr>
                  <a:t>n</a:t>
                </a:r>
                <a:r>
                  <a:rPr lang="nb-NO" baseline="30000" dirty="0" err="1">
                    <a:solidFill>
                      <a:srgbClr val="C00000"/>
                    </a:solidFill>
                  </a:rPr>
                  <a:t>O</a:t>
                </a:r>
                <a:r>
                  <a:rPr lang="nb-NO" baseline="30000" dirty="0">
                    <a:solidFill>
                      <a:srgbClr val="C00000"/>
                    </a:solidFill>
                  </a:rPr>
                  <a:t>(1)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00200"/>
                <a:ext cx="8640960" cy="4781128"/>
              </a:xfrm>
              <a:blipFill rotWithShape="1">
                <a:blip r:embed="rId2"/>
                <a:stretch>
                  <a:fillRect l="-1622" t="-2551" r="-14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71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5784" y="1916832"/>
            <a:ext cx="3882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Running</a:t>
            </a:r>
            <a:r>
              <a:rPr lang="nb-NO" sz="2800" dirty="0"/>
              <a:t> time: </a:t>
            </a:r>
            <a:r>
              <a:rPr lang="nb-NO" sz="2800" dirty="0">
                <a:solidFill>
                  <a:srgbClr val="C00000"/>
                </a:solidFill>
              </a:rPr>
              <a:t>2.7</a:t>
            </a:r>
            <a:r>
              <a:rPr lang="nb-NO" sz="2800" baseline="30000" dirty="0">
                <a:solidFill>
                  <a:srgbClr val="C00000"/>
                </a:solidFill>
              </a:rPr>
              <a:t>k – </a:t>
            </a:r>
            <a:r>
              <a:rPr lang="nb-NO" sz="2800" baseline="30000" dirty="0" err="1">
                <a:solidFill>
                  <a:srgbClr val="C00000"/>
                </a:solidFill>
              </a:rPr>
              <a:t>t</a:t>
            </a:r>
            <a:r>
              <a:rPr lang="nb-NO" sz="2800" dirty="0" err="1">
                <a:solidFill>
                  <a:srgbClr val="C00000"/>
                </a:solidFill>
              </a:rPr>
              <a:t>n</a:t>
            </a:r>
            <a:r>
              <a:rPr lang="nb-NO" sz="2800" baseline="30000" dirty="0" err="1">
                <a:solidFill>
                  <a:srgbClr val="C00000"/>
                </a:solidFill>
              </a:rPr>
              <a:t>O</a:t>
            </a:r>
            <a:r>
              <a:rPr lang="nb-NO" sz="2800" baseline="30000" dirty="0">
                <a:solidFill>
                  <a:srgbClr val="C00000"/>
                </a:solidFill>
              </a:rPr>
              <a:t>(1)</a:t>
            </a:r>
            <a:r>
              <a:rPr lang="nb-NO" sz="28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0072" y="1935996"/>
            <a:ext cx="2724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No false positives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2944108"/>
            <a:ext cx="7175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What</a:t>
            </a:r>
            <a:r>
              <a:rPr lang="nb-NO" sz="2800" dirty="0"/>
              <a:t> is </a:t>
            </a:r>
            <a:r>
              <a:rPr lang="nb-NO" sz="2800" dirty="0" err="1"/>
              <a:t>prob</a:t>
            </a:r>
            <a:r>
              <a:rPr lang="nb-NO" sz="2800" dirty="0"/>
              <a:t>.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 err="1"/>
              <a:t>finding</a:t>
            </a:r>
            <a:r>
              <a:rPr lang="nb-NO" sz="2800" dirty="0"/>
              <a:t> </a:t>
            </a:r>
            <a:r>
              <a:rPr lang="nb-NO" sz="2800" dirty="0" err="1"/>
              <a:t>solution</a:t>
            </a:r>
            <a:r>
              <a:rPr lang="nb-NO" sz="2800" dirty="0"/>
              <a:t> </a:t>
            </a:r>
            <a:r>
              <a:rPr lang="nb-NO" sz="2800" dirty="0" err="1"/>
              <a:t>if</a:t>
            </a:r>
            <a:r>
              <a:rPr lang="nb-NO" sz="2800" dirty="0"/>
              <a:t> </a:t>
            </a:r>
            <a:r>
              <a:rPr lang="nb-NO" sz="2800" dirty="0" err="1"/>
              <a:t>there</a:t>
            </a:r>
            <a:r>
              <a:rPr lang="nb-NO" sz="2800" dirty="0"/>
              <a:t> is </a:t>
            </a:r>
            <a:r>
              <a:rPr lang="nb-NO" sz="2800" dirty="0" err="1"/>
              <a:t>one</a:t>
            </a:r>
            <a:r>
              <a:rPr lang="nb-NO" sz="28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46810" y="3537262"/>
                <a:ext cx="1301254" cy="2215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5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nb-NO" sz="5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nb-NO" sz="54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5400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nb-NO" sz="5400" b="0" i="1" smtClean="0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nb-NO" sz="54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nb-NO" sz="54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5400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nb-NO" sz="5400" b="0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nb-NO" sz="5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810" y="3537262"/>
                <a:ext cx="1301254" cy="221515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24073" y="3808204"/>
            <a:ext cx="3214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C00000"/>
                </a:solidFill>
              </a:rPr>
              <a:t>#</a:t>
            </a:r>
            <a:r>
              <a:rPr lang="nb-NO" sz="2000" dirty="0" err="1">
                <a:solidFill>
                  <a:srgbClr val="C00000"/>
                </a:solidFill>
              </a:rPr>
              <a:t>ways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>
                <a:solidFill>
                  <a:srgbClr val="0070C0"/>
                </a:solidFill>
              </a:rPr>
              <a:t>to </a:t>
            </a:r>
            <a:r>
              <a:rPr lang="nb-NO" sz="2000" dirty="0" err="1">
                <a:solidFill>
                  <a:srgbClr val="0070C0"/>
                </a:solidFill>
              </a:rPr>
              <a:t>pick</a:t>
            </a:r>
            <a:r>
              <a:rPr lang="nb-NO" sz="2000" dirty="0">
                <a:solidFill>
                  <a:srgbClr val="0070C0"/>
                </a:solidFill>
              </a:rPr>
              <a:t> a </a:t>
            </a:r>
            <a:r>
              <a:rPr lang="nb-NO" sz="2000" dirty="0" err="1">
                <a:solidFill>
                  <a:srgbClr val="0070C0"/>
                </a:solidFill>
              </a:rPr>
              <a:t>subset</a:t>
            </a:r>
            <a:r>
              <a:rPr lang="nb-NO" sz="2000" dirty="0">
                <a:solidFill>
                  <a:srgbClr val="0070C0"/>
                </a:solidFill>
              </a:rPr>
              <a:t> </a:t>
            </a:r>
            <a:r>
              <a:rPr lang="nb-NO" sz="2000" dirty="0" err="1">
                <a:solidFill>
                  <a:srgbClr val="0070C0"/>
                </a:solidFill>
              </a:rPr>
              <a:t>of</a:t>
            </a:r>
            <a:r>
              <a:rPr lang="nb-NO" sz="2000" dirty="0">
                <a:solidFill>
                  <a:srgbClr val="0070C0"/>
                </a:solidFill>
              </a:rPr>
              <a:t> </a:t>
            </a:r>
            <a:r>
              <a:rPr lang="nb-NO" sz="2000" dirty="0" err="1">
                <a:solidFill>
                  <a:srgbClr val="0070C0"/>
                </a:solidFill>
              </a:rPr>
              <a:t>size</a:t>
            </a:r>
            <a:endParaRPr lang="nb-NO" sz="2000" dirty="0">
              <a:solidFill>
                <a:srgbClr val="0070C0"/>
              </a:solidFill>
            </a:endParaRPr>
          </a:p>
          <a:p>
            <a:r>
              <a:rPr lang="nb-NO" sz="2000" dirty="0">
                <a:solidFill>
                  <a:srgbClr val="C00000"/>
                </a:solidFill>
              </a:rPr>
              <a:t>t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0070C0"/>
                </a:solidFill>
              </a:rPr>
              <a:t>from </a:t>
            </a:r>
            <a:r>
              <a:rPr lang="nb-NO" sz="2000" dirty="0" err="1">
                <a:solidFill>
                  <a:srgbClr val="0070C0"/>
                </a:solidFill>
              </a:rPr>
              <a:t>the</a:t>
            </a:r>
            <a:r>
              <a:rPr lang="nb-NO" sz="2000" dirty="0">
                <a:solidFill>
                  <a:srgbClr val="0070C0"/>
                </a:solidFill>
              </a:rPr>
              <a:t> </a:t>
            </a:r>
            <a:r>
              <a:rPr lang="nb-NO" sz="2000" dirty="0" err="1">
                <a:solidFill>
                  <a:srgbClr val="0070C0"/>
                </a:solidFill>
              </a:rPr>
              <a:t>solution</a:t>
            </a:r>
            <a:r>
              <a:rPr lang="nb-NO" sz="2000" dirty="0">
                <a:solidFill>
                  <a:srgbClr val="0070C0"/>
                </a:solidFill>
              </a:rPr>
              <a:t> (</a:t>
            </a:r>
            <a:r>
              <a:rPr lang="nb-NO" sz="2000" dirty="0" err="1">
                <a:solidFill>
                  <a:srgbClr val="0070C0"/>
                </a:solidFill>
              </a:rPr>
              <a:t>of</a:t>
            </a:r>
            <a:r>
              <a:rPr lang="nb-NO" sz="2000" dirty="0">
                <a:solidFill>
                  <a:srgbClr val="0070C0"/>
                </a:solidFill>
              </a:rPr>
              <a:t> </a:t>
            </a:r>
            <a:r>
              <a:rPr lang="nb-NO" sz="2000" dirty="0" err="1">
                <a:solidFill>
                  <a:srgbClr val="0070C0"/>
                </a:solidFill>
              </a:rPr>
              <a:t>size</a:t>
            </a:r>
            <a:r>
              <a:rPr lang="nb-NO" sz="2000" dirty="0">
                <a:solidFill>
                  <a:srgbClr val="0070C0"/>
                </a:solidFill>
              </a:rPr>
              <a:t> </a:t>
            </a:r>
            <a:r>
              <a:rPr lang="nb-NO" sz="2000" dirty="0">
                <a:solidFill>
                  <a:srgbClr val="C00000"/>
                </a:solidFill>
              </a:rPr>
              <a:t>k</a:t>
            </a:r>
            <a:r>
              <a:rPr lang="nb-NO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4888324"/>
            <a:ext cx="3244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C00000"/>
                </a:solidFill>
              </a:rPr>
              <a:t>#</a:t>
            </a:r>
            <a:r>
              <a:rPr lang="nb-NO" sz="2000" dirty="0" err="1">
                <a:solidFill>
                  <a:srgbClr val="C00000"/>
                </a:solidFill>
              </a:rPr>
              <a:t>ways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>
                <a:solidFill>
                  <a:srgbClr val="002060"/>
                </a:solidFill>
              </a:rPr>
              <a:t>to </a:t>
            </a:r>
            <a:r>
              <a:rPr lang="nb-NO" sz="2000" dirty="0" err="1">
                <a:solidFill>
                  <a:srgbClr val="002060"/>
                </a:solidFill>
              </a:rPr>
              <a:t>pick</a:t>
            </a:r>
            <a:r>
              <a:rPr lang="nb-NO" sz="2000" dirty="0">
                <a:solidFill>
                  <a:srgbClr val="002060"/>
                </a:solidFill>
              </a:rPr>
              <a:t> a </a:t>
            </a:r>
            <a:r>
              <a:rPr lang="nb-NO" sz="2000" dirty="0" err="1">
                <a:solidFill>
                  <a:srgbClr val="002060"/>
                </a:solidFill>
              </a:rPr>
              <a:t>subset</a:t>
            </a:r>
            <a:r>
              <a:rPr lang="nb-NO" sz="2000" dirty="0">
                <a:solidFill>
                  <a:srgbClr val="002060"/>
                </a:solidFill>
              </a:rPr>
              <a:t> </a:t>
            </a:r>
            <a:r>
              <a:rPr lang="nb-NO" sz="2000" dirty="0" err="1">
                <a:solidFill>
                  <a:srgbClr val="002060"/>
                </a:solidFill>
              </a:rPr>
              <a:t>of</a:t>
            </a:r>
            <a:r>
              <a:rPr lang="nb-NO" sz="2000" dirty="0">
                <a:solidFill>
                  <a:srgbClr val="002060"/>
                </a:solidFill>
              </a:rPr>
              <a:t> </a:t>
            </a:r>
            <a:r>
              <a:rPr lang="nb-NO" sz="2000" dirty="0" err="1">
                <a:solidFill>
                  <a:srgbClr val="002060"/>
                </a:solidFill>
              </a:rPr>
              <a:t>size</a:t>
            </a:r>
            <a:endParaRPr lang="nb-NO" sz="2000" dirty="0">
              <a:solidFill>
                <a:srgbClr val="002060"/>
              </a:solidFill>
            </a:endParaRPr>
          </a:p>
          <a:p>
            <a:r>
              <a:rPr lang="nb-NO" sz="2000" dirty="0">
                <a:solidFill>
                  <a:srgbClr val="C00000"/>
                </a:solidFill>
              </a:rPr>
              <a:t>t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002060"/>
                </a:solidFill>
              </a:rPr>
              <a:t>from </a:t>
            </a:r>
            <a:r>
              <a:rPr lang="nb-NO" sz="2000" dirty="0" err="1">
                <a:solidFill>
                  <a:srgbClr val="002060"/>
                </a:solidFill>
              </a:rPr>
              <a:t>the</a:t>
            </a:r>
            <a:r>
              <a:rPr lang="nb-NO" sz="2000" dirty="0">
                <a:solidFill>
                  <a:srgbClr val="002060"/>
                </a:solidFill>
              </a:rPr>
              <a:t> </a:t>
            </a:r>
            <a:r>
              <a:rPr lang="nb-NO" sz="2000" dirty="0" err="1">
                <a:solidFill>
                  <a:srgbClr val="002060"/>
                </a:solidFill>
              </a:rPr>
              <a:t>universe</a:t>
            </a:r>
            <a:r>
              <a:rPr lang="nb-NO" sz="2000" dirty="0">
                <a:solidFill>
                  <a:srgbClr val="002060"/>
                </a:solidFill>
              </a:rPr>
              <a:t> (</a:t>
            </a:r>
            <a:r>
              <a:rPr lang="nb-NO" sz="2000" dirty="0" err="1">
                <a:solidFill>
                  <a:srgbClr val="002060"/>
                </a:solidFill>
              </a:rPr>
              <a:t>of</a:t>
            </a:r>
            <a:r>
              <a:rPr lang="nb-NO" sz="2000" dirty="0">
                <a:solidFill>
                  <a:srgbClr val="002060"/>
                </a:solidFill>
              </a:rPr>
              <a:t> </a:t>
            </a:r>
            <a:r>
              <a:rPr lang="nb-NO" sz="2000" dirty="0" err="1">
                <a:solidFill>
                  <a:srgbClr val="002060"/>
                </a:solidFill>
              </a:rPr>
              <a:t>size</a:t>
            </a:r>
            <a:r>
              <a:rPr lang="nb-NO" sz="2000" dirty="0">
                <a:solidFill>
                  <a:srgbClr val="002060"/>
                </a:solidFill>
              </a:rPr>
              <a:t> </a:t>
            </a:r>
            <a:r>
              <a:rPr lang="nb-NO" sz="2000" dirty="0">
                <a:solidFill>
                  <a:srgbClr val="C00000"/>
                </a:solidFill>
              </a:rPr>
              <a:t>n</a:t>
            </a:r>
            <a:r>
              <a:rPr lang="nb-NO" sz="20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75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Analysis, part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1583994"/>
                <a:ext cx="7848872" cy="980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sz="2800" dirty="0"/>
                  <a:t>For </a:t>
                </a:r>
                <a:r>
                  <a:rPr lang="nb-NO" sz="2800" dirty="0" err="1">
                    <a:solidFill>
                      <a:srgbClr val="C00000"/>
                    </a:solidFill>
                  </a:rPr>
                  <a:t>constant</a:t>
                </a:r>
                <a:r>
                  <a:rPr lang="nb-NO" sz="2800" dirty="0">
                    <a:solidFill>
                      <a:srgbClr val="C00000"/>
                    </a:solidFill>
                  </a:rPr>
                  <a:t> </a:t>
                </a:r>
                <a:r>
                  <a:rPr lang="nb-NO" sz="2800" dirty="0" err="1"/>
                  <a:t>success</a:t>
                </a:r>
                <a:r>
                  <a:rPr lang="nb-NO" sz="2800" dirty="0"/>
                  <a:t> </a:t>
                </a:r>
                <a:r>
                  <a:rPr lang="nb-NO" sz="2800" dirty="0" err="1"/>
                  <a:t>probability</a:t>
                </a:r>
                <a:r>
                  <a:rPr lang="nb-NO" sz="2800" dirty="0"/>
                  <a:t> </a:t>
                </a:r>
                <a:r>
                  <a:rPr lang="nb-NO" sz="2800" dirty="0" err="1"/>
                  <a:t>repeat</a:t>
                </a:r>
                <a:r>
                  <a:rPr lang="nb-NO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b-NO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nb-NO" sz="28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nb-NO" sz="28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b-NO" sz="28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nb-NO" sz="2800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num>
                      <m:den>
                        <m:d>
                          <m:dPr>
                            <m:ctrlPr>
                              <a:rPr lang="nb-NO" sz="2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nb-NO" sz="2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b-NO" sz="28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nb-NO" sz="28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 </a:t>
                </a:r>
                <a:r>
                  <a:rPr lang="nb-NO" sz="2800" dirty="0"/>
                  <a:t>times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583994"/>
                <a:ext cx="7848872" cy="9809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99464" y="3289623"/>
            <a:ext cx="227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>
                <a:solidFill>
                  <a:srgbClr val="002060"/>
                </a:solidFill>
              </a:rPr>
              <a:t>Total time: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14409" y="2857575"/>
                <a:ext cx="3256148" cy="1507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nb-NO" sz="36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nb-NO" sz="3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3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nb-NO" sz="36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nb-NO" sz="3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nb-NO" sz="3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36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nb-NO" sz="36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sSup>
                        <m:sSupPr>
                          <m:ctrlPr>
                            <a:rPr lang="nb-NO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2.7</m:t>
                          </m:r>
                        </m:e>
                        <m:sup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nb-NO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𝑂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nb-NO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409" y="2857575"/>
                <a:ext cx="3256148" cy="15075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83968" y="3196275"/>
                <a:ext cx="1561646" cy="813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nb-NO" sz="3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nb-NO" sz="360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nb-NO" sz="3600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nb-NO" sz="3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≤</m:t>
                              </m:r>
                              <m:r>
                                <a:rPr lang="nb-NO" sz="3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nb-NO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196275"/>
                <a:ext cx="1561646" cy="8134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75856" y="3196275"/>
                <a:ext cx="1624163" cy="817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nb-NO" sz="3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nb-NO" sz="360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nb-NO" sz="36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ax</m:t>
                              </m:r>
                            </m:e>
                            <m:lim>
                              <m:r>
                                <a:rPr lang="nb-NO" sz="3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r>
                                <a:rPr lang="nb-NO" sz="3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≤</m:t>
                              </m:r>
                              <m:r>
                                <a:rPr lang="nb-NO" sz="3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nb-NO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3196275"/>
                <a:ext cx="1624163" cy="8170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99792" y="4797152"/>
                <a:ext cx="4976491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≤</m:t>
                      </m:r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𝑂</m:t>
                      </m:r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(2−</m:t>
                          </m:r>
                          <m:f>
                            <m:fPr>
                              <m:type m:val="lin"/>
                              <m:ctrlPr>
                                <a:rPr lang="nb-NO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3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nb-NO" sz="3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2.7</m:t>
                              </m:r>
                            </m:den>
                          </m:f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𝑜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)</m:t>
                          </m:r>
                        </m:sup>
                      </m:sSup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nb-NO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4797152"/>
                <a:ext cx="4976491" cy="66941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99792" y="5446965"/>
                <a:ext cx="25757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≤</m:t>
                      </m:r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𝑂</m:t>
                      </m:r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1.63</m:t>
                          </m:r>
                        </m:e>
                        <m:sup>
                          <m:r>
                            <a:rPr lang="nb-NO" sz="3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nb-NO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5446965"/>
                <a:ext cx="2575705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1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Subset</a:t>
            </a:r>
            <a:r>
              <a:rPr lang="nb-NO" dirty="0"/>
              <a:t>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9500" y="1556792"/>
            <a:ext cx="5581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Nothing</a:t>
            </a:r>
            <a:r>
              <a:rPr lang="nb-NO" sz="2400" dirty="0"/>
              <a:t> </a:t>
            </a:r>
            <a:r>
              <a:rPr lang="nb-NO" sz="2400" dirty="0" err="1"/>
              <a:t>special</a:t>
            </a:r>
            <a:r>
              <a:rPr lang="nb-NO" sz="2400" dirty="0"/>
              <a:t> </a:t>
            </a:r>
            <a:r>
              <a:rPr lang="nb-NO" sz="2400" dirty="0" err="1"/>
              <a:t>about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0070C0"/>
                </a:solidFill>
              </a:rPr>
              <a:t>Feedback </a:t>
            </a:r>
            <a:r>
              <a:rPr lang="nb-NO" sz="2400" dirty="0" err="1">
                <a:solidFill>
                  <a:srgbClr val="0070C0"/>
                </a:solidFill>
              </a:rPr>
              <a:t>Vertex</a:t>
            </a:r>
            <a:r>
              <a:rPr lang="nb-NO" sz="2400" dirty="0">
                <a:solidFill>
                  <a:srgbClr val="0070C0"/>
                </a:solidFill>
              </a:rPr>
              <a:t> Set</a:t>
            </a:r>
            <a:r>
              <a:rPr lang="nb-NO" sz="24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1788" y="2204864"/>
            <a:ext cx="427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Works for </a:t>
            </a:r>
            <a:r>
              <a:rPr lang="nb-NO" sz="2400" dirty="0" err="1"/>
              <a:t>every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subset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problem!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211677"/>
            <a:ext cx="3989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2060"/>
                </a:solidFill>
              </a:rPr>
              <a:t>FGL</a:t>
            </a:r>
            <a:r>
              <a:rPr lang="nb-NO" sz="2800" b="1" dirty="0">
                <a:solidFill>
                  <a:srgbClr val="FF0000"/>
                </a:solidFill>
              </a:rPr>
              <a:t>S</a:t>
            </a:r>
            <a:r>
              <a:rPr lang="nb-NO" sz="2800" b="1" dirty="0">
                <a:solidFill>
                  <a:srgbClr val="002060"/>
                </a:solidFill>
              </a:rPr>
              <a:t> [2016, STOC, JACM]: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4653136"/>
            <a:ext cx="3151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For </a:t>
            </a:r>
            <a:r>
              <a:rPr lang="nb-NO" sz="2800" dirty="0" err="1"/>
              <a:t>subset</a:t>
            </a:r>
            <a:r>
              <a:rPr lang="nb-NO" sz="2800" dirty="0"/>
              <a:t>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40902" y="5157192"/>
                <a:ext cx="232211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b-NO" sz="3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O</m:t>
                      </m:r>
                      <m:r>
                        <a:rPr lang="nb-NO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nb-NO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3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[2−</m:t>
                          </m:r>
                          <m:f>
                            <m:fPr>
                              <m:ctrlPr>
                                <a:rPr lang="nb-NO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32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nb-NO" sz="32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c</m:t>
                              </m:r>
                            </m:den>
                          </m:f>
                          <m:r>
                            <a:rPr lang="nb-NO" sz="3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]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nb-NO" sz="3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n</m:t>
                          </m:r>
                        </m:sup>
                      </m:sSup>
                      <m:r>
                        <a:rPr lang="nb-NO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nb-NO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902" y="5157192"/>
                <a:ext cx="2322110" cy="101752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7080" y="5446965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 err="1">
                <a:solidFill>
                  <a:srgbClr val="C00000"/>
                </a:solidFill>
              </a:rPr>
              <a:t>c</a:t>
            </a:r>
            <a:r>
              <a:rPr lang="nb-NO" sz="3600" baseline="30000" dirty="0" err="1">
                <a:solidFill>
                  <a:srgbClr val="C00000"/>
                </a:solidFill>
              </a:rPr>
              <a:t>k</a:t>
            </a:r>
            <a:r>
              <a:rPr lang="nb-NO" sz="3600" dirty="0" err="1">
                <a:solidFill>
                  <a:srgbClr val="C00000"/>
                </a:solidFill>
              </a:rPr>
              <a:t>n</a:t>
            </a:r>
            <a:r>
              <a:rPr lang="nb-NO" sz="3600" baseline="30000" dirty="0" err="1">
                <a:solidFill>
                  <a:srgbClr val="C00000"/>
                </a:solidFill>
              </a:rPr>
              <a:t>O</a:t>
            </a:r>
            <a:r>
              <a:rPr lang="nb-NO" sz="3600" baseline="30000" dirty="0">
                <a:solidFill>
                  <a:srgbClr val="C00000"/>
                </a:solidFill>
              </a:rPr>
              <a:t>(1)</a:t>
            </a:r>
          </a:p>
        </p:txBody>
      </p:sp>
      <p:pic>
        <p:nvPicPr>
          <p:cNvPr id="10" name="Picture 9" descr="https://encrypted-tbn2.gstatic.com/images?q=tbn:ANd9GcRDyy5fE69r_u1ofIUSgdmAaLM9H5904DWKt4qbCiw4BkK0OvH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59"/>
            <a:ext cx="1197993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ii.uib.no/~daniello/pics/dani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1679"/>
            <a:ext cx="832650" cy="9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ii.uib.no/~fomin/images/img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5" y="3068960"/>
            <a:ext cx="649130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5.googleusercontent.com/-PhTNF4K6ilc/AAAAAAAAAAI/AAAAAAAAAAA/QRNf58T4Fk4/s128-c-k/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65" y="3068960"/>
            <a:ext cx="973693" cy="9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34298" y="5383668"/>
            <a:ext cx="737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endParaRPr lang="nb-NO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0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234878" cy="55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Corollaries</a:t>
            </a:r>
            <a:endParaRPr lang="nb-NO" dirty="0"/>
          </a:p>
        </p:txBody>
      </p:sp>
      <p:sp>
        <p:nvSpPr>
          <p:cNvPr id="3" name="Oval 2"/>
          <p:cNvSpPr/>
          <p:nvPr/>
        </p:nvSpPr>
        <p:spPr>
          <a:xfrm>
            <a:off x="3203848" y="1340768"/>
            <a:ext cx="2880320" cy="576064"/>
          </a:xfrm>
          <a:prstGeom prst="ellipse">
            <a:avLst/>
          </a:prstGeom>
          <a:solidFill>
            <a:schemeClr val="accent2">
              <a:lumMod val="40000"/>
              <a:lumOff val="60000"/>
              <a:alpha val="1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7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5C4DE-BDC0-FD21-A829-2136F2AC5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6C6D-7119-34B0-3CD5-E0234A19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Our </a:t>
            </a:r>
            <a:r>
              <a:rPr lang="nb-NO" dirty="0" err="1"/>
              <a:t>Approximation</a:t>
            </a:r>
            <a:r>
              <a:rPr lang="nb-NO" dirty="0"/>
              <a:t>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49CFF3-565E-F61F-DB4C-6DD10110E6CF}"/>
              </a:ext>
            </a:extLst>
          </p:cNvPr>
          <p:cNvSpPr txBox="1"/>
          <p:nvPr/>
        </p:nvSpPr>
        <p:spPr>
          <a:xfrm>
            <a:off x="1111622" y="1609636"/>
            <a:ext cx="5433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A </a:t>
            </a:r>
            <a:r>
              <a:rPr lang="nb-NO" sz="2800" dirty="0" err="1"/>
              <a:t>randomized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c</a:t>
            </a:r>
            <a:r>
              <a:rPr lang="nb-NO" sz="2800" dirty="0"/>
              <a:t>-</a:t>
            </a:r>
            <a:r>
              <a:rPr lang="nb-NO" sz="2800" dirty="0" err="1"/>
              <a:t>approximation</a:t>
            </a:r>
            <a:r>
              <a:rPr lang="nb-NO" sz="2800" dirty="0"/>
              <a:t> for </a:t>
            </a:r>
            <a:r>
              <a:rPr lang="nb-NO" sz="2800" dirty="0" err="1">
                <a:solidFill>
                  <a:srgbClr val="C00000"/>
                </a:solidFill>
              </a:rPr>
              <a:t>X</a:t>
            </a:r>
            <a:endParaRPr lang="nb-NO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479A32-EF2F-3DE0-A826-E704E5A68D05}"/>
                  </a:ext>
                </a:extLst>
              </p:cNvPr>
              <p:cNvSpPr txBox="1"/>
              <p:nvPr/>
            </p:nvSpPr>
            <p:spPr>
              <a:xfrm>
                <a:off x="1115616" y="2560836"/>
                <a:ext cx="4919104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S = Ø</a:t>
                </a:r>
              </a:p>
              <a:p>
                <a:r>
                  <a:rPr lang="nb-NO" sz="2400" b="1" dirty="0" err="1">
                    <a:solidFill>
                      <a:schemeClr val="tx1"/>
                    </a:solidFill>
                  </a:rPr>
                  <a:t>While</a:t>
                </a:r>
                <a:r>
                  <a:rPr lang="nb-NO" sz="2400" dirty="0">
                    <a:solidFill>
                      <a:schemeClr val="tx1"/>
                    </a:solidFill>
                  </a:rPr>
                  <a:t> </a:t>
                </a:r>
                <a:r>
                  <a:rPr lang="nb-NO" sz="2400" dirty="0">
                    <a:solidFill>
                      <a:srgbClr val="C00000"/>
                    </a:solidFill>
                  </a:rPr>
                  <a:t>S </a:t>
                </a:r>
                <a:r>
                  <a:rPr lang="nb-NO" sz="2400" dirty="0"/>
                  <a:t>is not a </a:t>
                </a:r>
                <a:r>
                  <a:rPr lang="nb-NO" sz="2400" dirty="0" err="1"/>
                  <a:t>solution</a:t>
                </a:r>
                <a:r>
                  <a:rPr lang="nb-NO" sz="2400" dirty="0"/>
                  <a:t>.</a:t>
                </a:r>
              </a:p>
              <a:p>
                <a:r>
                  <a:rPr lang="nb-NO" sz="2400" dirty="0"/>
                  <a:t>	</a:t>
                </a:r>
                <a:r>
                  <a:rPr lang="nb-NO" sz="2400" b="1" dirty="0" err="1">
                    <a:solidFill>
                      <a:srgbClr val="0070C0"/>
                    </a:solidFill>
                  </a:rPr>
                  <a:t>Clean</a:t>
                </a:r>
                <a:r>
                  <a:rPr lang="nb-NO" sz="2400" dirty="0"/>
                  <a:t> </a:t>
                </a:r>
                <a:r>
                  <a:rPr lang="nb-NO" sz="2400" dirty="0">
                    <a:solidFill>
                      <a:srgbClr val="C00000"/>
                    </a:solidFill>
                  </a:rPr>
                  <a:t>G - S</a:t>
                </a:r>
              </a:p>
              <a:p>
                <a:r>
                  <a:rPr lang="nb-NO" sz="2400" dirty="0">
                    <a:solidFill>
                      <a:srgbClr val="002060"/>
                    </a:solidFill>
                  </a:rPr>
                  <a:t>	</a:t>
                </a:r>
                <a:r>
                  <a:rPr lang="nb-NO" sz="2400" dirty="0" err="1">
                    <a:solidFill>
                      <a:schemeClr val="tx1"/>
                    </a:solidFill>
                  </a:rPr>
                  <a:t>Pick</a:t>
                </a:r>
                <a:r>
                  <a:rPr lang="nb-NO" sz="2400" dirty="0">
                    <a:solidFill>
                      <a:schemeClr val="tx1"/>
                    </a:solidFill>
                  </a:rPr>
                  <a:t> a random </a:t>
                </a:r>
                <a:r>
                  <a:rPr lang="nb-NO" sz="2400" dirty="0" err="1">
                    <a:solidFill>
                      <a:schemeClr val="tx1"/>
                    </a:solidFill>
                  </a:rPr>
                  <a:t>edge</a:t>
                </a:r>
                <a:r>
                  <a:rPr lang="nb-NO" sz="2400" dirty="0">
                    <a:solidFill>
                      <a:schemeClr val="tx1"/>
                    </a:solidFill>
                  </a:rPr>
                  <a:t> </a:t>
                </a:r>
                <a:r>
                  <a:rPr lang="nb-NO" sz="2400" dirty="0" err="1">
                    <a:solidFill>
                      <a:srgbClr val="C00000"/>
                    </a:solidFill>
                  </a:rPr>
                  <a:t>uv</a:t>
                </a:r>
                <a:r>
                  <a:rPr lang="nb-NO" sz="2400" dirty="0">
                    <a:solidFill>
                      <a:schemeClr val="tx1"/>
                    </a:solidFill>
                  </a:rPr>
                  <a:t> in </a:t>
                </a:r>
                <a:r>
                  <a:rPr lang="nb-NO" sz="2400" dirty="0">
                    <a:solidFill>
                      <a:srgbClr val="C00000"/>
                    </a:solidFill>
                  </a:rPr>
                  <a:t>G – S</a:t>
                </a:r>
              </a:p>
              <a:p>
                <a:r>
                  <a:rPr lang="nb-NO" sz="2400" dirty="0">
                    <a:solidFill>
                      <a:srgbClr val="C00000"/>
                    </a:solidFill>
                  </a:rPr>
                  <a:t>	</a:t>
                </a:r>
                <a:r>
                  <a:rPr lang="nb-NO" sz="2400" dirty="0" err="1"/>
                  <a:t>Pick</a:t>
                </a:r>
                <a:r>
                  <a:rPr lang="nb-NO" sz="2400" dirty="0"/>
                  <a:t> a random </a:t>
                </a:r>
                <a:r>
                  <a:rPr lang="nb-NO" sz="2400" dirty="0">
                    <a:solidFill>
                      <a:srgbClr val="C00000"/>
                    </a:solidFill>
                  </a:rPr>
                  <a:t>x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∈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{u, v}</a:t>
                </a:r>
              </a:p>
              <a:p>
                <a:r>
                  <a:rPr lang="nb-NO" sz="2400" dirty="0">
                    <a:solidFill>
                      <a:srgbClr val="C00000"/>
                    </a:solidFill>
                  </a:rPr>
                  <a:t>	S = S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∪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{x}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560836"/>
                <a:ext cx="4919104" cy="2308324"/>
              </a:xfrm>
              <a:prstGeom prst="rect">
                <a:avLst/>
              </a:prstGeom>
              <a:blipFill rotWithShape="1">
                <a:blip r:embed="rId2"/>
                <a:stretch>
                  <a:fillRect l="-1859" t="-2111" r="-991" b="-5013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2471AD-D683-6EA6-C39D-6FD98AA9680D}"/>
                  </a:ext>
                </a:extLst>
              </p:cNvPr>
              <p:cNvSpPr txBox="1"/>
              <p:nvPr/>
            </p:nvSpPr>
            <p:spPr>
              <a:xfrm>
                <a:off x="503067" y="5301208"/>
                <a:ext cx="8317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b="1" dirty="0"/>
                  <a:t>Main </a:t>
                </a:r>
                <a:r>
                  <a:rPr lang="nb-NO" sz="2400" b="1" dirty="0" err="1"/>
                  <a:t>observation</a:t>
                </a:r>
                <a:r>
                  <a:rPr lang="nb-NO" sz="2400" b="1" dirty="0"/>
                  <a:t>:</a:t>
                </a:r>
                <a:r>
                  <a:rPr lang="nb-NO" sz="2400" dirty="0"/>
                  <a:t> </a:t>
                </a:r>
                <a:r>
                  <a:rPr lang="nb-NO" sz="2400" dirty="0">
                    <a:solidFill>
                      <a:srgbClr val="C00000"/>
                    </a:solidFill>
                  </a:rPr>
                  <a:t>P</a:t>
                </a:r>
                <a:r>
                  <a:rPr lang="nb-NO" sz="2400" dirty="0"/>
                  <a:t>[</a:t>
                </a:r>
                <a:r>
                  <a:rPr lang="nb-NO" sz="2400" dirty="0">
                    <a:solidFill>
                      <a:srgbClr val="C00000"/>
                    </a:solidFill>
                  </a:rPr>
                  <a:t>x</a:t>
                </a:r>
                <a:r>
                  <a:rPr lang="nb-NO" sz="2400" dirty="0"/>
                  <a:t> is in </a:t>
                </a:r>
                <a:r>
                  <a:rPr lang="nb-NO" sz="2400" dirty="0" err="1"/>
                  <a:t>some</a:t>
                </a:r>
                <a:r>
                  <a:rPr lang="nb-NO" sz="2400" dirty="0"/>
                  <a:t> optimal </a:t>
                </a:r>
                <a:r>
                  <a:rPr lang="nb-NO" sz="2400" dirty="0" err="1"/>
                  <a:t>solution</a:t>
                </a:r>
                <a:r>
                  <a:rPr lang="nb-NO" sz="2400" dirty="0"/>
                  <a:t> to </a:t>
                </a:r>
                <a:r>
                  <a:rPr lang="nb-NO" sz="2400" dirty="0">
                    <a:solidFill>
                      <a:srgbClr val="C00000"/>
                    </a:solidFill>
                  </a:rPr>
                  <a:t>G – S</a:t>
                </a:r>
                <a:r>
                  <a:rPr lang="nb-NO" sz="2400" dirty="0"/>
                  <a:t>]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1/c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67" y="5301208"/>
                <a:ext cx="8317405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173" t="-10667" b="-3066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D29391E-60AD-D187-FFD2-AB3546058C1D}"/>
              </a:ext>
            </a:extLst>
          </p:cNvPr>
          <p:cNvGrpSpPr/>
          <p:nvPr/>
        </p:nvGrpSpPr>
        <p:grpSpPr>
          <a:xfrm>
            <a:off x="3828552" y="2560836"/>
            <a:ext cx="4385618" cy="982789"/>
            <a:chOff x="3828552" y="2560836"/>
            <a:chExt cx="4385618" cy="98278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5B4403-6638-6F5C-3929-597200F09A51}"/>
                </a:ext>
              </a:extLst>
            </p:cNvPr>
            <p:cNvSpPr txBox="1"/>
            <p:nvPr/>
          </p:nvSpPr>
          <p:spPr>
            <a:xfrm rot="1010606">
              <a:off x="5796136" y="2560836"/>
              <a:ext cx="2418034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  <a:effectLst>
              <a:outerShdw blurRad="317500" sx="102000" sy="102000" algn="ctr" rotWithShape="0">
                <a:prstClr val="black">
                  <a:alpha val="7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nb-NO" dirty="0" err="1">
                  <a:solidFill>
                    <a:srgbClr val="7030A0"/>
                  </a:solidFill>
                </a:rPr>
                <a:t>Automata-theory</a:t>
              </a:r>
              <a:r>
                <a:rPr lang="nb-NO" dirty="0">
                  <a:solidFill>
                    <a:srgbClr val="7030A0"/>
                  </a:solidFill>
                </a:rPr>
                <a:t> </a:t>
              </a:r>
              <a:r>
                <a:rPr lang="nb-NO" dirty="0" err="1">
                  <a:solidFill>
                    <a:srgbClr val="7030A0"/>
                  </a:solidFill>
                </a:rPr>
                <a:t>based</a:t>
              </a:r>
              <a:endParaRPr lang="nb-NO" dirty="0">
                <a:solidFill>
                  <a:srgbClr val="7030A0"/>
                </a:solidFill>
              </a:endParaRPr>
            </a:p>
            <a:p>
              <a:pPr algn="ctr"/>
              <a:r>
                <a:rPr lang="nb-NO" dirty="0" err="1">
                  <a:solidFill>
                    <a:srgbClr val="7030A0"/>
                  </a:solidFill>
                </a:rPr>
                <a:t>graph</a:t>
              </a:r>
              <a:r>
                <a:rPr lang="nb-NO" dirty="0">
                  <a:solidFill>
                    <a:srgbClr val="7030A0"/>
                  </a:solidFill>
                </a:rPr>
                <a:t> </a:t>
              </a:r>
              <a:r>
                <a:rPr lang="nb-NO" dirty="0" err="1">
                  <a:solidFill>
                    <a:srgbClr val="7030A0"/>
                  </a:solidFill>
                </a:rPr>
                <a:t>cleaning</a:t>
              </a:r>
              <a:endParaRPr lang="nb-NO" dirty="0">
                <a:solidFill>
                  <a:srgbClr val="7030A0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52FD397-A40A-9BB3-A7F7-5C0795F57DAD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3828552" y="3193303"/>
              <a:ext cx="3082961" cy="350322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none" w="med" len="med"/>
              <a:tailEnd type="triangle" w="med" len="med"/>
            </a:ln>
            <a:effectLst>
              <a:outerShdw blurRad="317500" sx="102000" sy="102000" algn="ctr" rotWithShape="0">
                <a:prstClr val="black">
                  <a:alpha val="7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B8469B-EAD7-0739-43F7-1E35A407A9A8}"/>
              </a:ext>
            </a:extLst>
          </p:cNvPr>
          <p:cNvSpPr txBox="1"/>
          <p:nvPr/>
        </p:nvSpPr>
        <p:spPr>
          <a:xfrm rot="723856">
            <a:off x="1292312" y="2953498"/>
            <a:ext cx="6652261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317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   </a:t>
            </a:r>
          </a:p>
          <a:p>
            <a:r>
              <a:rPr lang="nb-NO" dirty="0">
                <a:solidFill>
                  <a:srgbClr val="002060"/>
                </a:solidFill>
              </a:rPr>
              <a:t>   </a:t>
            </a:r>
            <a:r>
              <a:rPr lang="nb-NO" sz="2400" dirty="0">
                <a:solidFill>
                  <a:srgbClr val="FF0000"/>
                </a:solidFill>
              </a:rPr>
              <a:t>Same </a:t>
            </a:r>
            <a:r>
              <a:rPr lang="nb-NO" sz="2400" dirty="0" err="1">
                <a:solidFill>
                  <a:srgbClr val="C00000"/>
                </a:solidFill>
              </a:rPr>
              <a:t>algorithm</a:t>
            </a:r>
            <a:r>
              <a:rPr lang="nb-NO" sz="2400" dirty="0">
                <a:solidFill>
                  <a:srgbClr val="C00000"/>
                </a:solidFill>
              </a:rPr>
              <a:t> is a </a:t>
            </a:r>
            <a:r>
              <a:rPr lang="nb-NO" sz="2400" dirty="0" err="1">
                <a:solidFill>
                  <a:srgbClr val="C00000"/>
                </a:solidFill>
              </a:rPr>
              <a:t>c</a:t>
            </a:r>
            <a:r>
              <a:rPr lang="nb-NO" sz="2400" baseline="30000" dirty="0" err="1">
                <a:solidFill>
                  <a:srgbClr val="C00000"/>
                </a:solidFill>
              </a:rPr>
              <a:t>k</a:t>
            </a:r>
            <a:r>
              <a:rPr lang="nb-NO" sz="2400" dirty="0" err="1">
                <a:solidFill>
                  <a:srgbClr val="C00000"/>
                </a:solidFill>
              </a:rPr>
              <a:t>k</a:t>
            </a:r>
            <a:r>
              <a:rPr lang="nb-NO" sz="2400" dirty="0">
                <a:solidFill>
                  <a:srgbClr val="C00000"/>
                </a:solidFill>
              </a:rPr>
              <a:t>(</a:t>
            </a:r>
            <a:r>
              <a:rPr lang="nb-NO" sz="2400" dirty="0" err="1">
                <a:solidFill>
                  <a:srgbClr val="C00000"/>
                </a:solidFill>
              </a:rPr>
              <a:t>n+m</a:t>
            </a:r>
            <a:r>
              <a:rPr lang="nb-NO" sz="2400" dirty="0">
                <a:solidFill>
                  <a:srgbClr val="C00000"/>
                </a:solidFill>
              </a:rPr>
              <a:t>) time FPT </a:t>
            </a:r>
            <a:r>
              <a:rPr lang="nb-NO" sz="2400" dirty="0" err="1">
                <a:solidFill>
                  <a:srgbClr val="C00000"/>
                </a:solidFill>
              </a:rPr>
              <a:t>algorithm</a:t>
            </a:r>
            <a:r>
              <a:rPr lang="nb-NO" sz="2400" dirty="0">
                <a:solidFill>
                  <a:srgbClr val="C00000"/>
                </a:solidFill>
              </a:rPr>
              <a:t>!</a:t>
            </a:r>
          </a:p>
          <a:p>
            <a:endParaRPr lang="nb-N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CA7BE-B331-C99F-D7E6-B928E411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77D13-DC9C-FD88-5621-2CFF6CC6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Open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42E1A-87B5-FD91-D3E1-70CD69709FEA}"/>
              </a:ext>
            </a:extLst>
          </p:cNvPr>
          <p:cNvSpPr txBox="1"/>
          <p:nvPr/>
        </p:nvSpPr>
        <p:spPr>
          <a:xfrm>
            <a:off x="1306556" y="2204864"/>
            <a:ext cx="751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C00000"/>
                </a:solidFill>
              </a:rPr>
              <a:t>Constant</a:t>
            </a:r>
            <a:r>
              <a:rPr lang="nb-NO" sz="2400" dirty="0"/>
              <a:t>, or </a:t>
            </a:r>
            <a:r>
              <a:rPr lang="nb-NO" sz="2400" dirty="0" err="1"/>
              <a:t>even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polylog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/>
              <a:t>approximation</a:t>
            </a:r>
            <a:r>
              <a:rPr lang="nb-NO" sz="2400" dirty="0"/>
              <a:t> for </a:t>
            </a:r>
            <a:r>
              <a:rPr lang="nb-NO" sz="2400" dirty="0" err="1">
                <a:solidFill>
                  <a:srgbClr val="0070C0"/>
                </a:solidFill>
              </a:rPr>
              <a:t>Planarization</a:t>
            </a:r>
            <a:r>
              <a:rPr lang="nb-NO" sz="24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80CE-4B01-29B0-DFA1-BC9333EC3837}"/>
              </a:ext>
            </a:extLst>
          </p:cNvPr>
          <p:cNvSpPr txBox="1"/>
          <p:nvPr/>
        </p:nvSpPr>
        <p:spPr>
          <a:xfrm>
            <a:off x="683568" y="3212976"/>
            <a:ext cx="511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C00000"/>
                </a:solidFill>
              </a:rPr>
              <a:t>c</a:t>
            </a:r>
            <a:r>
              <a:rPr lang="nb-NO" sz="2400" baseline="30000" dirty="0" err="1">
                <a:solidFill>
                  <a:srgbClr val="C00000"/>
                </a:solidFill>
              </a:rPr>
              <a:t>k</a:t>
            </a:r>
            <a:r>
              <a:rPr lang="nb-NO" sz="2400" dirty="0" err="1">
                <a:solidFill>
                  <a:srgbClr val="C00000"/>
                </a:solidFill>
              </a:rPr>
              <a:t>n</a:t>
            </a:r>
            <a:r>
              <a:rPr lang="nb-NO" sz="2400" baseline="30000" dirty="0" err="1">
                <a:solidFill>
                  <a:srgbClr val="C00000"/>
                </a:solidFill>
              </a:rPr>
              <a:t>O</a:t>
            </a:r>
            <a:r>
              <a:rPr lang="nb-NO" sz="2400" baseline="30000" dirty="0">
                <a:solidFill>
                  <a:srgbClr val="C00000"/>
                </a:solidFill>
              </a:rPr>
              <a:t>(1)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time </a:t>
            </a:r>
            <a:r>
              <a:rPr lang="nb-NO" sz="2400" dirty="0" err="1"/>
              <a:t>algorithm</a:t>
            </a:r>
            <a:r>
              <a:rPr lang="nb-NO" sz="2400" dirty="0"/>
              <a:t> for </a:t>
            </a:r>
            <a:r>
              <a:rPr lang="nb-NO" sz="2400" dirty="0" err="1">
                <a:solidFill>
                  <a:srgbClr val="0070C0"/>
                </a:solidFill>
              </a:rPr>
              <a:t>Planarization</a:t>
            </a:r>
            <a:r>
              <a:rPr lang="nb-NO" sz="2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C1C7B-E855-D535-1D93-32E26369D947}"/>
              </a:ext>
            </a:extLst>
          </p:cNvPr>
          <p:cNvSpPr txBox="1"/>
          <p:nvPr/>
        </p:nvSpPr>
        <p:spPr>
          <a:xfrm>
            <a:off x="1676848" y="4316903"/>
            <a:ext cx="6999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 err="1">
                <a:solidFill>
                  <a:srgbClr val="C00000"/>
                </a:solidFill>
              </a:rPr>
              <a:t>Constant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>
                <a:solidFill>
                  <a:srgbClr val="C00000"/>
                </a:solidFill>
              </a:rPr>
              <a:t>factor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/>
              <a:t>approximation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</a:p>
          <a:p>
            <a:pPr algn="ctr"/>
            <a:r>
              <a:rPr lang="nb-NO" sz="2400" dirty="0" err="1">
                <a:solidFill>
                  <a:srgbClr val="0070C0"/>
                </a:solidFill>
              </a:rPr>
              <a:t>vertex-weighted</a:t>
            </a:r>
            <a:r>
              <a:rPr lang="nb-NO" sz="2400" dirty="0"/>
              <a:t> </a:t>
            </a:r>
            <a:r>
              <a:rPr lang="nb-NO" sz="2400" dirty="0" err="1"/>
              <a:t>deletion</a:t>
            </a:r>
            <a:r>
              <a:rPr lang="nb-NO" sz="2400" dirty="0"/>
              <a:t> to </a:t>
            </a:r>
          </a:p>
          <a:p>
            <a:pPr algn="ctr"/>
            <a:r>
              <a:rPr lang="nb-NO" sz="2400" dirty="0" err="1">
                <a:solidFill>
                  <a:srgbClr val="7030A0"/>
                </a:solidFill>
              </a:rPr>
              <a:t>minor</a:t>
            </a:r>
            <a:r>
              <a:rPr lang="nb-NO" sz="2400" dirty="0">
                <a:solidFill>
                  <a:srgbClr val="7030A0"/>
                </a:solidFill>
              </a:rPr>
              <a:t> </a:t>
            </a:r>
            <a:r>
              <a:rPr lang="nb-NO" sz="2400" dirty="0" err="1">
                <a:solidFill>
                  <a:srgbClr val="7030A0"/>
                </a:solidFill>
              </a:rPr>
              <a:t>free</a:t>
            </a:r>
            <a:r>
              <a:rPr lang="nb-NO" sz="2400" dirty="0">
                <a:solidFill>
                  <a:srgbClr val="7030A0"/>
                </a:solidFill>
              </a:rPr>
              <a:t> </a:t>
            </a:r>
            <a:r>
              <a:rPr lang="nb-NO" sz="2400" dirty="0" err="1">
                <a:solidFill>
                  <a:srgbClr val="7030A0"/>
                </a:solidFill>
              </a:rPr>
              <a:t>classes</a:t>
            </a:r>
            <a:r>
              <a:rPr lang="nb-NO" sz="2400" dirty="0">
                <a:solidFill>
                  <a:srgbClr val="7030A0"/>
                </a:solidFill>
              </a:rPr>
              <a:t> </a:t>
            </a:r>
            <a:r>
              <a:rPr lang="nb-NO" sz="2400" dirty="0" err="1">
                <a:solidFill>
                  <a:srgbClr val="7030A0"/>
                </a:solidFill>
              </a:rPr>
              <a:t>excluding</a:t>
            </a:r>
            <a:r>
              <a:rPr lang="nb-NO" sz="2400" dirty="0">
                <a:solidFill>
                  <a:srgbClr val="7030A0"/>
                </a:solidFill>
              </a:rPr>
              <a:t> at </a:t>
            </a:r>
            <a:r>
              <a:rPr lang="nb-NO" sz="2400" dirty="0" err="1">
                <a:solidFill>
                  <a:srgbClr val="7030A0"/>
                </a:solidFill>
              </a:rPr>
              <a:t>least</a:t>
            </a:r>
            <a:r>
              <a:rPr lang="nb-NO" sz="2400" dirty="0">
                <a:solidFill>
                  <a:srgbClr val="7030A0"/>
                </a:solidFill>
              </a:rPr>
              <a:t> </a:t>
            </a:r>
            <a:r>
              <a:rPr lang="nb-NO" sz="2400" dirty="0" err="1">
                <a:solidFill>
                  <a:srgbClr val="7030A0"/>
                </a:solidFill>
              </a:rPr>
              <a:t>one</a:t>
            </a:r>
            <a:r>
              <a:rPr lang="nb-NO" sz="2400" dirty="0">
                <a:solidFill>
                  <a:srgbClr val="7030A0"/>
                </a:solidFill>
              </a:rPr>
              <a:t> planar </a:t>
            </a:r>
            <a:r>
              <a:rPr lang="nb-NO" sz="2400" dirty="0" err="1">
                <a:solidFill>
                  <a:srgbClr val="7030A0"/>
                </a:solidFill>
              </a:rPr>
              <a:t>graph</a:t>
            </a:r>
            <a:r>
              <a:rPr lang="nb-NO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29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CABB0-369E-FBD1-D6E7-D5F650DBB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84AFB-D205-BCE6-5068-A5CD0B1A2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C00000"/>
                </a:solidFill>
              </a:rPr>
              <a:t>Random Selection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08D972-17FA-4A1D-5940-8968F317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8615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97489-D070-3E29-A7CE-8CD90E7C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FF41-0428-044A-0D33-446B0774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Feedback </a:t>
            </a:r>
            <a:r>
              <a:rPr lang="nb-NO" dirty="0" err="1"/>
              <a:t>Vertex</a:t>
            </a:r>
            <a:r>
              <a:rPr lang="nb-NO" dirty="0"/>
              <a:t> Set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08417-7C65-B989-B077-A9B2DE51E677}"/>
              </a:ext>
            </a:extLst>
          </p:cNvPr>
          <p:cNvSpPr txBox="1"/>
          <p:nvPr/>
        </p:nvSpPr>
        <p:spPr>
          <a:xfrm>
            <a:off x="971600" y="2031231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0A1CB-B9F3-2D29-CC1B-6B7E8E170492}"/>
              </a:ext>
            </a:extLst>
          </p:cNvPr>
          <p:cNvSpPr txBox="1"/>
          <p:nvPr/>
        </p:nvSpPr>
        <p:spPr>
          <a:xfrm>
            <a:off x="1835696" y="2031231"/>
            <a:ext cx="2453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Graph </a:t>
            </a:r>
            <a:r>
              <a:rPr lang="nb-NO" sz="2400" dirty="0">
                <a:solidFill>
                  <a:srgbClr val="C00000"/>
                </a:solidFill>
              </a:rPr>
              <a:t>G</a:t>
            </a:r>
            <a:r>
              <a:rPr lang="nb-NO" sz="2400" dirty="0"/>
              <a:t>, </a:t>
            </a:r>
            <a:r>
              <a:rPr lang="nb-NO" sz="2400" dirty="0" err="1"/>
              <a:t>integer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4E8AF-9B50-44D2-E304-F276054EFA87}"/>
              </a:ext>
            </a:extLst>
          </p:cNvPr>
          <p:cNvSpPr txBox="1"/>
          <p:nvPr/>
        </p:nvSpPr>
        <p:spPr>
          <a:xfrm>
            <a:off x="179512" y="2607295"/>
            <a:ext cx="1402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Question</a:t>
            </a:r>
            <a:r>
              <a:rPr lang="nb-NO" sz="2400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E605E-4DFC-0DC1-657F-24D9CEBD17E6}"/>
              </a:ext>
            </a:extLst>
          </p:cNvPr>
          <p:cNvSpPr txBox="1"/>
          <p:nvPr/>
        </p:nvSpPr>
        <p:spPr>
          <a:xfrm>
            <a:off x="1835696" y="2607295"/>
            <a:ext cx="5219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Does</a:t>
            </a:r>
            <a:r>
              <a:rPr lang="nb-NO" sz="2400" dirty="0"/>
              <a:t> </a:t>
            </a:r>
            <a:r>
              <a:rPr lang="nb-NO" sz="2400" dirty="0" err="1"/>
              <a:t>there</a:t>
            </a:r>
            <a:r>
              <a:rPr lang="nb-NO" sz="2400" dirty="0"/>
              <a:t> </a:t>
            </a:r>
            <a:r>
              <a:rPr lang="nb-NO" sz="2400" dirty="0" err="1"/>
              <a:t>exist</a:t>
            </a:r>
            <a:r>
              <a:rPr lang="nb-NO" sz="2400" dirty="0"/>
              <a:t> a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set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</a:t>
            </a:r>
            <a:r>
              <a:rPr lang="nb-NO" sz="2400" dirty="0" err="1"/>
              <a:t>such</a:t>
            </a:r>
            <a:r>
              <a:rPr lang="nb-NO" sz="2400" dirty="0"/>
              <a:t> </a:t>
            </a:r>
            <a:r>
              <a:rPr lang="nb-NO" sz="2400" dirty="0" err="1"/>
              <a:t>that</a:t>
            </a:r>
            <a:r>
              <a:rPr lang="nb-NO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0EA57E-01D5-6F8B-78E4-DE7C9C6CE1A5}"/>
                  </a:ext>
                </a:extLst>
              </p:cNvPr>
              <p:cNvSpPr txBox="1"/>
              <p:nvPr/>
            </p:nvSpPr>
            <p:spPr>
              <a:xfrm>
                <a:off x="3968368" y="3157693"/>
                <a:ext cx="11160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|S|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k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368" y="3157693"/>
                <a:ext cx="1116011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8743" t="-10526" r="-7650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978C75D-9A9D-4A94-6D03-6E957A65E76C}"/>
              </a:ext>
            </a:extLst>
          </p:cNvPr>
          <p:cNvSpPr txBox="1"/>
          <p:nvPr/>
        </p:nvSpPr>
        <p:spPr>
          <a:xfrm>
            <a:off x="3985161" y="3687415"/>
            <a:ext cx="251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G – S </a:t>
            </a:r>
            <a:r>
              <a:rPr lang="nb-NO" sz="2400" dirty="0"/>
              <a:t>has </a:t>
            </a:r>
            <a:r>
              <a:rPr lang="nb-NO" sz="2400" dirty="0" err="1"/>
              <a:t>no</a:t>
            </a:r>
            <a:r>
              <a:rPr lang="nb-NO" sz="2400" dirty="0"/>
              <a:t> </a:t>
            </a:r>
            <a:r>
              <a:rPr lang="nb-NO" sz="2400" dirty="0" err="1"/>
              <a:t>cycles</a:t>
            </a:r>
            <a:endParaRPr lang="nb-NO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95C412-0CD7-1232-6FF1-3A83FFDF11E5}"/>
              </a:ext>
            </a:extLst>
          </p:cNvPr>
          <p:cNvSpPr/>
          <p:nvPr/>
        </p:nvSpPr>
        <p:spPr>
          <a:xfrm>
            <a:off x="1115616" y="5013176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CC78C0-FF55-0A20-CC3E-70A0A500D918}"/>
              </a:ext>
            </a:extLst>
          </p:cNvPr>
          <p:cNvSpPr/>
          <p:nvPr/>
        </p:nvSpPr>
        <p:spPr>
          <a:xfrm>
            <a:off x="1510394" y="5733256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86D063-F0D8-1F08-2D3D-CA278C1A8934}"/>
              </a:ext>
            </a:extLst>
          </p:cNvPr>
          <p:cNvSpPr/>
          <p:nvPr/>
        </p:nvSpPr>
        <p:spPr>
          <a:xfrm>
            <a:off x="2374490" y="5733256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C62120-967B-BF22-A660-91C565C7056F}"/>
              </a:ext>
            </a:extLst>
          </p:cNvPr>
          <p:cNvSpPr/>
          <p:nvPr/>
        </p:nvSpPr>
        <p:spPr>
          <a:xfrm>
            <a:off x="2734530" y="5013176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93E315-8E5E-74C9-94A2-42F648C70B72}"/>
              </a:ext>
            </a:extLst>
          </p:cNvPr>
          <p:cNvSpPr/>
          <p:nvPr/>
        </p:nvSpPr>
        <p:spPr>
          <a:xfrm>
            <a:off x="1942442" y="4437112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603F4D-3E89-E598-8A24-C7D05F5F7DDE}"/>
              </a:ext>
            </a:extLst>
          </p:cNvPr>
          <p:cNvCxnSpPr>
            <a:stCxn id="11" idx="1"/>
            <a:endCxn id="10" idx="4"/>
          </p:cNvCxnSpPr>
          <p:nvPr/>
        </p:nvCxnSpPr>
        <p:spPr>
          <a:xfrm flipH="1" flipV="1">
            <a:off x="1295636" y="5373216"/>
            <a:ext cx="267485" cy="41276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7083C5-53C1-FA12-1EE9-8E690E38DB00}"/>
              </a:ext>
            </a:extLst>
          </p:cNvPr>
          <p:cNvCxnSpPr>
            <a:stCxn id="10" idx="7"/>
            <a:endCxn id="14" idx="2"/>
          </p:cNvCxnSpPr>
          <p:nvPr/>
        </p:nvCxnSpPr>
        <p:spPr>
          <a:xfrm flipV="1">
            <a:off x="1422929" y="4617132"/>
            <a:ext cx="519513" cy="44877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D8D5CF-1FB7-AE03-8F65-7A0809EE918B}"/>
              </a:ext>
            </a:extLst>
          </p:cNvPr>
          <p:cNvCxnSpPr>
            <a:stCxn id="14" idx="6"/>
            <a:endCxn id="13" idx="1"/>
          </p:cNvCxnSpPr>
          <p:nvPr/>
        </p:nvCxnSpPr>
        <p:spPr>
          <a:xfrm>
            <a:off x="2302482" y="4617132"/>
            <a:ext cx="484775" cy="44877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A41B91-2DC0-431F-6520-DD6425163218}"/>
              </a:ext>
            </a:extLst>
          </p:cNvPr>
          <p:cNvCxnSpPr>
            <a:stCxn id="12" idx="0"/>
            <a:endCxn id="14" idx="4"/>
          </p:cNvCxnSpPr>
          <p:nvPr/>
        </p:nvCxnSpPr>
        <p:spPr>
          <a:xfrm flipH="1" flipV="1">
            <a:off x="2122462" y="4797152"/>
            <a:ext cx="432048" cy="93610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62CC01-FB6A-227E-272E-1EC069FD66DC}"/>
              </a:ext>
            </a:extLst>
          </p:cNvPr>
          <p:cNvCxnSpPr>
            <a:stCxn id="14" idx="4"/>
            <a:endCxn id="11" idx="0"/>
          </p:cNvCxnSpPr>
          <p:nvPr/>
        </p:nvCxnSpPr>
        <p:spPr>
          <a:xfrm flipH="1">
            <a:off x="1690414" y="4797152"/>
            <a:ext cx="432048" cy="93610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90A5DE-F7F9-6DE5-FA09-D8EF8A05CDF0}"/>
              </a:ext>
            </a:extLst>
          </p:cNvPr>
          <p:cNvCxnSpPr>
            <a:stCxn id="10" idx="5"/>
            <a:endCxn id="12" idx="1"/>
          </p:cNvCxnSpPr>
          <p:nvPr/>
        </p:nvCxnSpPr>
        <p:spPr>
          <a:xfrm>
            <a:off x="1422929" y="5320489"/>
            <a:ext cx="1004288" cy="46549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0B064F-63A4-A500-B785-1DDB18771CB2}"/>
              </a:ext>
            </a:extLst>
          </p:cNvPr>
          <p:cNvSpPr txBox="1"/>
          <p:nvPr/>
        </p:nvSpPr>
        <p:spPr>
          <a:xfrm>
            <a:off x="4788024" y="4797152"/>
            <a:ext cx="2292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0070C0"/>
                </a:solidFill>
              </a:rPr>
              <a:t>Feedback </a:t>
            </a:r>
            <a:r>
              <a:rPr lang="nb-NO" sz="2000" dirty="0" err="1">
                <a:solidFill>
                  <a:srgbClr val="0070C0"/>
                </a:solidFill>
              </a:rPr>
              <a:t>Vertex</a:t>
            </a:r>
            <a:r>
              <a:rPr lang="nb-NO" sz="2000" dirty="0">
                <a:solidFill>
                  <a:srgbClr val="0070C0"/>
                </a:solidFill>
              </a:rPr>
              <a:t> Set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03B956-3C84-D5AA-083E-530E0820339D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5364089" y="4149080"/>
            <a:ext cx="569986" cy="64807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13A6FD3-11BF-31D1-2C59-BAF88F20ABED}"/>
              </a:ext>
            </a:extLst>
          </p:cNvPr>
          <p:cNvSpPr txBox="1"/>
          <p:nvPr/>
        </p:nvSpPr>
        <p:spPr>
          <a:xfrm>
            <a:off x="6588224" y="3217775"/>
            <a:ext cx="162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smallest</a:t>
            </a:r>
            <a:r>
              <a:rPr lang="nb-NO" dirty="0"/>
              <a:t> </a:t>
            </a:r>
            <a:r>
              <a:rPr lang="nb-NO" dirty="0" err="1"/>
              <a:t>size</a:t>
            </a:r>
            <a:endParaRPr lang="nb-NO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A7A09E-B456-DCF8-AD14-0637543EA831}"/>
              </a:ext>
            </a:extLst>
          </p:cNvPr>
          <p:cNvCxnSpPr/>
          <p:nvPr/>
        </p:nvCxnSpPr>
        <p:spPr>
          <a:xfrm flipH="1" flipV="1">
            <a:off x="5148064" y="3379058"/>
            <a:ext cx="1348618" cy="9467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4AB582-09AA-5582-DCBF-1DE728C27AB7}"/>
              </a:ext>
            </a:extLst>
          </p:cNvPr>
          <p:cNvSpPr txBox="1"/>
          <p:nvPr/>
        </p:nvSpPr>
        <p:spPr>
          <a:xfrm>
            <a:off x="5083975" y="5570076"/>
            <a:ext cx="2080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NP-</a:t>
            </a:r>
            <a:r>
              <a:rPr lang="nb-NO" sz="2800" dirty="0" err="1"/>
              <a:t>complete</a:t>
            </a:r>
            <a:endParaRPr lang="nb-NO" sz="2800" dirty="0"/>
          </a:p>
        </p:txBody>
      </p:sp>
      <p:sp>
        <p:nvSpPr>
          <p:cNvPr id="3" name="AutoShape 4" descr="Image result for fruit fly">
            <a:extLst>
              <a:ext uri="{FF2B5EF4-FFF2-40B4-BE49-F238E27FC236}">
                <a16:creationId xmlns:a16="http://schemas.microsoft.com/office/drawing/2014/main" id="{EEA77D33-3272-C859-785D-4D76C4BD9F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2" name="AutoShape 6" descr="Image result for fruit fly">
            <a:extLst>
              <a:ext uri="{FF2B5EF4-FFF2-40B4-BE49-F238E27FC236}">
                <a16:creationId xmlns:a16="http://schemas.microsoft.com/office/drawing/2014/main" id="{C8490040-582B-2169-1B26-C87641F8E7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6" name="AutoShape 8" descr="Image result for fruit fly">
            <a:extLst>
              <a:ext uri="{FF2B5EF4-FFF2-40B4-BE49-F238E27FC236}">
                <a16:creationId xmlns:a16="http://schemas.microsoft.com/office/drawing/2014/main" id="{98598669-9AD5-0EF6-39BF-44B11B2692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2058" name="Picture 10" descr="Image result for fruit fly">
            <a:extLst>
              <a:ext uri="{FF2B5EF4-FFF2-40B4-BE49-F238E27FC236}">
                <a16:creationId xmlns:a16="http://schemas.microsoft.com/office/drawing/2014/main" id="{F42894D8-5E18-D12A-91A7-8BB25D9AB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37419"/>
            <a:ext cx="1538788" cy="130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7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21" grpId="0"/>
      <p:bldP spid="24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81C7D8D-E765-10A5-1476-0FA246DC3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Meaning of “contraction”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A671A2D-B641-A4CA-DF57-7BF8A61BA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dirty="0"/>
              <a:t>Make edge </a:t>
            </a:r>
            <a:r>
              <a:rPr lang="en-US" altLang="en-US" dirty="0">
                <a:solidFill>
                  <a:srgbClr val="C00000"/>
                </a:solidFill>
              </a:rPr>
              <a:t>ab</a:t>
            </a:r>
            <a:r>
              <a:rPr lang="en-US" altLang="en-US" i="1" dirty="0"/>
              <a:t> </a:t>
            </a:r>
            <a:r>
              <a:rPr lang="en-US" altLang="en-US" dirty="0"/>
              <a:t>with its two adjacent nodes </a:t>
            </a:r>
            <a:r>
              <a:rPr lang="en-US" altLang="en-US" dirty="0" err="1">
                <a:solidFill>
                  <a:srgbClr val="C00000"/>
                </a:solidFill>
              </a:rPr>
              <a:t>a</a:t>
            </a:r>
            <a:r>
              <a:rPr lang="en-US" altLang="en-US" i="1" dirty="0" err="1">
                <a:solidFill>
                  <a:srgbClr val="C00000"/>
                </a:solidFill>
              </a:rPr>
              <a:t>,</a:t>
            </a:r>
            <a:r>
              <a:rPr lang="en-US" altLang="en-US" dirty="0" err="1">
                <a:solidFill>
                  <a:srgbClr val="C00000"/>
                </a:solidFill>
              </a:rPr>
              <a:t>b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/>
              <a:t>into a single node </a:t>
            </a:r>
            <a:r>
              <a:rPr lang="en-US" altLang="en-US" dirty="0">
                <a:solidFill>
                  <a:srgbClr val="C00000"/>
                </a:solidFill>
              </a:rPr>
              <a:t>ab</a:t>
            </a:r>
            <a:r>
              <a:rPr lang="en-US" altLang="en-US" i="1" dirty="0"/>
              <a:t>.</a:t>
            </a:r>
          </a:p>
          <a:p>
            <a:pPr algn="l" rtl="0">
              <a:buFontTx/>
              <a:buNone/>
            </a:pPr>
            <a:endParaRPr lang="en-US" altLang="en-US" i="1" dirty="0"/>
          </a:p>
          <a:p>
            <a:pPr algn="l" rtl="0">
              <a:buFontTx/>
              <a:buNone/>
            </a:pPr>
            <a:r>
              <a:rPr lang="en-US" altLang="en-US" dirty="0"/>
              <a:t>All edges of </a:t>
            </a:r>
            <a:r>
              <a:rPr lang="en-US" altLang="en-US" dirty="0">
                <a:solidFill>
                  <a:srgbClr val="C00000"/>
                </a:solidFill>
              </a:rPr>
              <a:t>a</a:t>
            </a:r>
            <a:r>
              <a:rPr lang="en-US" altLang="en-US" i="1" dirty="0"/>
              <a:t> </a:t>
            </a:r>
            <a:r>
              <a:rPr lang="en-US" altLang="en-US" dirty="0"/>
              <a:t>and </a:t>
            </a:r>
            <a:r>
              <a:rPr lang="en-US" altLang="en-US" dirty="0">
                <a:solidFill>
                  <a:srgbClr val="C00000"/>
                </a:solidFill>
              </a:rPr>
              <a:t>b</a:t>
            </a:r>
            <a:r>
              <a:rPr lang="en-US" altLang="en-US" dirty="0"/>
              <a:t> will now be edges from </a:t>
            </a:r>
            <a:r>
              <a:rPr lang="en-US" altLang="en-US" dirty="0">
                <a:solidFill>
                  <a:srgbClr val="C00000"/>
                </a:solidFill>
              </a:rPr>
              <a:t>ab</a:t>
            </a:r>
            <a:r>
              <a:rPr lang="en-US" altLang="en-US" dirty="0"/>
              <a:t> (creating a multigraph).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CA34F-252B-1553-2F05-38BA40D07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D3DC-1E25-3781-150F-10B60515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Parameterized</a:t>
            </a:r>
            <a:r>
              <a:rPr lang="nb-NO" dirty="0"/>
              <a:t> </a:t>
            </a:r>
            <a:r>
              <a:rPr lang="nb-NO" dirty="0" err="1"/>
              <a:t>Algorithms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89060-E417-75C3-0814-63142BC61EE1}"/>
              </a:ext>
            </a:extLst>
          </p:cNvPr>
          <p:cNvSpPr txBox="1"/>
          <p:nvPr/>
        </p:nvSpPr>
        <p:spPr>
          <a:xfrm>
            <a:off x="3059832" y="1867563"/>
            <a:ext cx="2815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What</a:t>
            </a:r>
            <a:r>
              <a:rPr lang="nb-NO" sz="2800" dirty="0"/>
              <a:t> </a:t>
            </a:r>
            <a:r>
              <a:rPr lang="nb-NO" sz="2800" dirty="0" err="1"/>
              <a:t>if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k</a:t>
            </a:r>
            <a:r>
              <a:rPr lang="nb-NO" sz="2800" dirty="0"/>
              <a:t> is </a:t>
            </a:r>
            <a:r>
              <a:rPr lang="nb-NO" sz="2800" dirty="0" err="1">
                <a:solidFill>
                  <a:srgbClr val="C00000"/>
                </a:solidFill>
              </a:rPr>
              <a:t>small</a:t>
            </a:r>
            <a:r>
              <a:rPr lang="nb-NO" sz="28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8DDC4-5A8D-B9C1-168A-35DBC66F15C6}"/>
              </a:ext>
            </a:extLst>
          </p:cNvPr>
          <p:cNvSpPr txBox="1"/>
          <p:nvPr/>
        </p:nvSpPr>
        <p:spPr>
          <a:xfrm>
            <a:off x="1022156" y="2946522"/>
            <a:ext cx="189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Naive: </a:t>
            </a:r>
            <a:r>
              <a:rPr lang="nb-NO" sz="2400" dirty="0">
                <a:solidFill>
                  <a:srgbClr val="C00000"/>
                </a:solidFill>
              </a:rPr>
              <a:t>O(n</a:t>
            </a:r>
            <a:r>
              <a:rPr lang="nb-NO" sz="2400" baseline="30000" dirty="0">
                <a:solidFill>
                  <a:srgbClr val="C00000"/>
                </a:solidFill>
              </a:rPr>
              <a:t>k+1</a:t>
            </a:r>
            <a:r>
              <a:rPr lang="nb-NO" sz="2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71606-3802-CFFF-C63A-7708EE5111F4}"/>
              </a:ext>
            </a:extLst>
          </p:cNvPr>
          <p:cNvSpPr txBox="1"/>
          <p:nvPr/>
        </p:nvSpPr>
        <p:spPr>
          <a:xfrm>
            <a:off x="555163" y="3484131"/>
            <a:ext cx="2991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Try</a:t>
            </a:r>
            <a:r>
              <a:rPr lang="nb-NO" sz="2400" dirty="0"/>
              <a:t> all </a:t>
            </a:r>
            <a:r>
              <a:rPr lang="nb-NO" sz="2400" dirty="0" err="1"/>
              <a:t>subsets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size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214B8-7758-5783-F1E7-15D5EC346310}"/>
              </a:ext>
            </a:extLst>
          </p:cNvPr>
          <p:cNvSpPr txBox="1"/>
          <p:nvPr/>
        </p:nvSpPr>
        <p:spPr>
          <a:xfrm>
            <a:off x="395536" y="4017350"/>
            <a:ext cx="3413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Polynomial </a:t>
            </a:r>
            <a:r>
              <a:rPr lang="nb-NO" sz="2400" dirty="0" err="1"/>
              <a:t>if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k</a:t>
            </a:r>
            <a:r>
              <a:rPr lang="nb-NO" sz="2400" dirty="0"/>
              <a:t> is </a:t>
            </a:r>
            <a:r>
              <a:rPr lang="nb-NO" sz="2400" dirty="0" err="1">
                <a:solidFill>
                  <a:srgbClr val="C00000"/>
                </a:solidFill>
              </a:rPr>
              <a:t>constant</a:t>
            </a:r>
            <a:endParaRPr lang="nb-NO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856D5-6656-32D8-B985-A9A4B6D94A42}"/>
              </a:ext>
            </a:extLst>
          </p:cNvPr>
          <p:cNvSpPr txBox="1"/>
          <p:nvPr/>
        </p:nvSpPr>
        <p:spPr>
          <a:xfrm>
            <a:off x="5264224" y="3225750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k = log </a:t>
            </a:r>
            <a:r>
              <a:rPr lang="nb-NO" sz="2400" dirty="0" err="1">
                <a:solidFill>
                  <a:srgbClr val="C00000"/>
                </a:solidFill>
              </a:rPr>
              <a:t>log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>
                <a:solidFill>
                  <a:srgbClr val="C00000"/>
                </a:solidFill>
              </a:rPr>
              <a:t>log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>
                <a:solidFill>
                  <a:srgbClr val="C00000"/>
                </a:solidFill>
              </a:rPr>
              <a:t>log</a:t>
            </a:r>
            <a:r>
              <a:rPr lang="nb-NO" sz="2400" dirty="0">
                <a:solidFill>
                  <a:srgbClr val="C00000"/>
                </a:solidFill>
              </a:rPr>
              <a:t> n</a:t>
            </a:r>
            <a:r>
              <a:rPr lang="nb-NO" sz="24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F41D4-57A3-C0EE-3DE6-9C7D502A08FE}"/>
              </a:ext>
            </a:extLst>
          </p:cNvPr>
          <p:cNvSpPr txBox="1"/>
          <p:nvPr/>
        </p:nvSpPr>
        <p:spPr>
          <a:xfrm>
            <a:off x="4427984" y="2822831"/>
            <a:ext cx="4475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Polynomial for </a:t>
            </a:r>
            <a:r>
              <a:rPr lang="nb-NO" sz="2400" dirty="0" err="1"/>
              <a:t>tiny</a:t>
            </a:r>
            <a:r>
              <a:rPr lang="nb-NO" sz="2400" dirty="0"/>
              <a:t> super-</a:t>
            </a:r>
            <a:r>
              <a:rPr lang="nb-NO" sz="2400" dirty="0" err="1"/>
              <a:t>constant</a:t>
            </a:r>
            <a:endParaRPr lang="nb-N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2AAA65-032B-C390-F8AE-A1457F5D7577}"/>
                  </a:ext>
                </a:extLst>
              </p:cNvPr>
              <p:cNvSpPr txBox="1"/>
              <p:nvPr/>
            </p:nvSpPr>
            <p:spPr>
              <a:xfrm>
                <a:off x="6319116" y="3606696"/>
                <a:ext cx="7729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4000" b="0" i="1" smtClean="0">
                          <a:latin typeface="Cambria Math"/>
                        </a:rPr>
                        <m:t>↔</m:t>
                      </m:r>
                    </m:oMath>
                  </m:oMathPara>
                </a14:m>
                <a:endParaRPr lang="nb-NO" sz="4000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116" y="3606696"/>
                <a:ext cx="772968" cy="7078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DA43842-938E-C506-7550-6E8FFD1EA89E}"/>
              </a:ext>
            </a:extLst>
          </p:cNvPr>
          <p:cNvSpPr txBox="1"/>
          <p:nvPr/>
        </p:nvSpPr>
        <p:spPr>
          <a:xfrm>
            <a:off x="5688917" y="4191471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f(k)</a:t>
            </a:r>
            <a:r>
              <a:rPr lang="nb-NO" sz="2400" dirty="0" err="1">
                <a:solidFill>
                  <a:srgbClr val="C00000"/>
                </a:solidFill>
              </a:rPr>
              <a:t>n</a:t>
            </a:r>
            <a:r>
              <a:rPr lang="nb-NO" sz="2400" baseline="30000" dirty="0" err="1">
                <a:solidFill>
                  <a:srgbClr val="C00000"/>
                </a:solidFill>
              </a:rPr>
              <a:t>c</a:t>
            </a:r>
            <a:endParaRPr lang="nb-NO" sz="2400" baseline="300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0AFAFF-AFB5-A02A-B5AC-951317C0B5D4}"/>
              </a:ext>
            </a:extLst>
          </p:cNvPr>
          <p:cNvSpPr txBox="1"/>
          <p:nvPr/>
        </p:nvSpPr>
        <p:spPr>
          <a:xfrm>
            <a:off x="6714929" y="4191471"/>
            <a:ext cx="633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FPT</a:t>
            </a:r>
            <a:endParaRPr lang="nb-NO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7227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24C4-95A4-51FA-A7D0-B753F3EE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B3C6-35E2-E5CF-4681-A399A0F0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Is Feedback </a:t>
            </a:r>
            <a:r>
              <a:rPr lang="nb-NO" dirty="0" err="1"/>
              <a:t>Vertex</a:t>
            </a:r>
            <a:r>
              <a:rPr lang="nb-NO" dirty="0"/>
              <a:t> Set FPT?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759C9-43B3-4751-084F-454CBFF97B2A}"/>
              </a:ext>
            </a:extLst>
          </p:cNvPr>
          <p:cNvSpPr txBox="1"/>
          <p:nvPr/>
        </p:nvSpPr>
        <p:spPr>
          <a:xfrm>
            <a:off x="908561" y="1700808"/>
            <a:ext cx="496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Late </a:t>
            </a:r>
            <a:r>
              <a:rPr lang="nb-NO" sz="2400" dirty="0">
                <a:solidFill>
                  <a:srgbClr val="C00000"/>
                </a:solidFill>
              </a:rPr>
              <a:t>80</a:t>
            </a:r>
            <a:r>
              <a:rPr lang="nb-NO" sz="2400" dirty="0"/>
              <a:t>’s: </a:t>
            </a:r>
            <a:r>
              <a:rPr lang="nb-NO" sz="2400" dirty="0" err="1"/>
              <a:t>Yes</a:t>
            </a:r>
            <a:r>
              <a:rPr lang="nb-NO" sz="2400" dirty="0"/>
              <a:t>, by </a:t>
            </a:r>
            <a:r>
              <a:rPr lang="nb-NO" sz="2400" dirty="0">
                <a:solidFill>
                  <a:srgbClr val="0070C0"/>
                </a:solidFill>
              </a:rPr>
              <a:t>Graph Minors </a:t>
            </a:r>
            <a:r>
              <a:rPr lang="nb-NO" sz="2400" dirty="0" err="1"/>
              <a:t>magic</a:t>
            </a:r>
            <a:r>
              <a:rPr lang="nb-NO" sz="24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30202-CD0B-C016-0FC7-4ACD6B0FC89C}"/>
              </a:ext>
            </a:extLst>
          </p:cNvPr>
          <p:cNvSpPr txBox="1"/>
          <p:nvPr/>
        </p:nvSpPr>
        <p:spPr>
          <a:xfrm>
            <a:off x="3428841" y="2420888"/>
            <a:ext cx="480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Late </a:t>
            </a:r>
            <a:r>
              <a:rPr lang="nb-NO" sz="2400" dirty="0">
                <a:solidFill>
                  <a:srgbClr val="C00000"/>
                </a:solidFill>
              </a:rPr>
              <a:t>80</a:t>
            </a:r>
            <a:r>
              <a:rPr lang="nb-NO" sz="2400" dirty="0"/>
              <a:t>’s: </a:t>
            </a:r>
            <a:r>
              <a:rPr lang="nb-NO" sz="2400" dirty="0" err="1"/>
              <a:t>Reasonable</a:t>
            </a:r>
            <a:r>
              <a:rPr lang="nb-NO" sz="2400" dirty="0"/>
              <a:t> FPT </a:t>
            </a:r>
            <a:r>
              <a:rPr lang="nb-NO" sz="2400" dirty="0" err="1"/>
              <a:t>algorithm</a:t>
            </a:r>
            <a:r>
              <a:rPr lang="nb-NO" sz="2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C8C0B8-1C90-B32B-8A92-F2BA6130B267}"/>
              </a:ext>
            </a:extLst>
          </p:cNvPr>
          <p:cNvSpPr txBox="1"/>
          <p:nvPr/>
        </p:nvSpPr>
        <p:spPr>
          <a:xfrm>
            <a:off x="1043608" y="3409254"/>
            <a:ext cx="354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C00000"/>
                </a:solidFill>
              </a:rPr>
              <a:t>Early</a:t>
            </a:r>
            <a:r>
              <a:rPr lang="nb-NO" sz="2400" dirty="0">
                <a:solidFill>
                  <a:srgbClr val="C00000"/>
                </a:solidFill>
              </a:rPr>
              <a:t> 80</a:t>
            </a:r>
            <a:r>
              <a:rPr lang="nb-NO" sz="2400" dirty="0"/>
              <a:t>’s (</a:t>
            </a:r>
            <a:r>
              <a:rPr lang="nb-NO" sz="2400" dirty="0" err="1"/>
              <a:t>Mehlhorn</a:t>
            </a:r>
            <a:r>
              <a:rPr lang="nb-NO" sz="2400" dirty="0"/>
              <a:t>): YES!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536EA-A768-12BB-C86D-63E645D1BCF4}"/>
              </a:ext>
            </a:extLst>
          </p:cNvPr>
          <p:cNvSpPr txBox="1"/>
          <p:nvPr/>
        </p:nvSpPr>
        <p:spPr>
          <a:xfrm>
            <a:off x="467544" y="5046275"/>
            <a:ext cx="5655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Next</a:t>
            </a:r>
            <a:r>
              <a:rPr lang="nb-NO" sz="2400" dirty="0"/>
              <a:t>: </a:t>
            </a:r>
            <a:r>
              <a:rPr lang="nb-NO" sz="2400" dirty="0">
                <a:solidFill>
                  <a:srgbClr val="C00000"/>
                </a:solidFill>
              </a:rPr>
              <a:t>4</a:t>
            </a:r>
            <a:r>
              <a:rPr lang="nb-NO" sz="2400" baseline="30000" dirty="0">
                <a:solidFill>
                  <a:srgbClr val="C00000"/>
                </a:solidFill>
              </a:rPr>
              <a:t>k</a:t>
            </a:r>
            <a:r>
              <a:rPr lang="nb-NO" sz="2400" dirty="0">
                <a:solidFill>
                  <a:srgbClr val="C00000"/>
                </a:solidFill>
              </a:rPr>
              <a:t>k(</a:t>
            </a:r>
            <a:r>
              <a:rPr lang="nb-NO" sz="2400" dirty="0" err="1">
                <a:solidFill>
                  <a:srgbClr val="C00000"/>
                </a:solidFill>
              </a:rPr>
              <a:t>n+m</a:t>
            </a:r>
            <a:r>
              <a:rPr lang="nb-NO" sz="2400" dirty="0">
                <a:solidFill>
                  <a:srgbClr val="C00000"/>
                </a:solidFill>
              </a:rPr>
              <a:t>) </a:t>
            </a:r>
            <a:r>
              <a:rPr lang="nb-NO" sz="2400" dirty="0"/>
              <a:t>time </a:t>
            </a:r>
            <a:r>
              <a:rPr lang="nb-NO" sz="2400" dirty="0" err="1"/>
              <a:t>randomized</a:t>
            </a:r>
            <a:br>
              <a:rPr lang="nb-NO" sz="2400" dirty="0"/>
            </a:br>
            <a:r>
              <a:rPr lang="nb-NO" sz="2400" dirty="0" err="1"/>
              <a:t>algorithm</a:t>
            </a:r>
            <a:r>
              <a:rPr lang="nb-NO" sz="2400" dirty="0"/>
              <a:t> by Becker, Bar-</a:t>
            </a:r>
            <a:r>
              <a:rPr lang="nb-NO" sz="2400" dirty="0" err="1"/>
              <a:t>Yehuda</a:t>
            </a:r>
            <a:r>
              <a:rPr lang="nb-NO" sz="2400" dirty="0"/>
              <a:t> and </a:t>
            </a:r>
            <a:r>
              <a:rPr lang="nb-NO" sz="2400" dirty="0" err="1"/>
              <a:t>Geiger</a:t>
            </a:r>
            <a:endParaRPr lang="nb-NO" sz="2400" dirty="0"/>
          </a:p>
        </p:txBody>
      </p:sp>
      <p:pic>
        <p:nvPicPr>
          <p:cNvPr id="12" name="Picture 6" descr="Image result">
            <a:extLst>
              <a:ext uri="{FF2B5EF4-FFF2-40B4-BE49-F238E27FC236}">
                <a16:creationId xmlns:a16="http://schemas.microsoft.com/office/drawing/2014/main" id="{5FDE8CC5-ADD5-19E5-C0E7-BB17C10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32" y="3030359"/>
            <a:ext cx="1058208" cy="147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kurt mehlhorn data structures and algorithms 2">
            <a:extLst>
              <a:ext uri="{FF2B5EF4-FFF2-40B4-BE49-F238E27FC236}">
                <a16:creationId xmlns:a16="http://schemas.microsoft.com/office/drawing/2014/main" id="{3DCDC0EE-9B1D-F850-1B7B-EB3A049F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56" y="3030359"/>
            <a:ext cx="1080120" cy="16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neil robertson mathematician">
            <a:extLst>
              <a:ext uri="{FF2B5EF4-FFF2-40B4-BE49-F238E27FC236}">
                <a16:creationId xmlns:a16="http://schemas.microsoft.com/office/drawing/2014/main" id="{A5130A61-6679-8983-50A2-41C7D026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44" y="1122834"/>
            <a:ext cx="866961" cy="11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neil robertson mathematician">
            <a:extLst>
              <a:ext uri="{FF2B5EF4-FFF2-40B4-BE49-F238E27FC236}">
                <a16:creationId xmlns:a16="http://schemas.microsoft.com/office/drawing/2014/main" id="{6746FD78-6392-5096-8DC8-B30B108F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3762"/>
            <a:ext cx="1091113" cy="81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2A9674B-5F59-10C4-49B8-CF44A3030E94}"/>
              </a:ext>
            </a:extLst>
          </p:cNvPr>
          <p:cNvGrpSpPr/>
          <p:nvPr/>
        </p:nvGrpSpPr>
        <p:grpSpPr>
          <a:xfrm>
            <a:off x="1344923" y="2276872"/>
            <a:ext cx="6480720" cy="2616101"/>
            <a:chOff x="2051720" y="3140968"/>
            <a:chExt cx="6480720" cy="26161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5F9E11-8B7D-B029-DB97-899328B7171F}"/>
                </a:ext>
              </a:extLst>
            </p:cNvPr>
            <p:cNvSpPr txBox="1"/>
            <p:nvPr/>
          </p:nvSpPr>
          <p:spPr>
            <a:xfrm>
              <a:off x="2051720" y="3140968"/>
              <a:ext cx="6480720" cy="261610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		</a:t>
              </a:r>
            </a:p>
            <a:p>
              <a:r>
                <a:rPr lang="en-US" dirty="0"/>
                <a:t>	</a:t>
              </a:r>
              <a:r>
                <a:rPr lang="en-US" sz="2800" dirty="0">
                  <a:solidFill>
                    <a:srgbClr val="C00000"/>
                  </a:solidFill>
                </a:rPr>
                <a:t>David Johnson: </a:t>
              </a:r>
              <a:br>
                <a:rPr lang="en-US" sz="2800" dirty="0">
                  <a:solidFill>
                    <a:srgbClr val="C00000"/>
                  </a:solidFill>
                </a:rPr>
              </a:br>
              <a:r>
                <a:rPr lang="en-US" sz="2800" dirty="0">
                  <a:solidFill>
                    <a:srgbClr val="C00000"/>
                  </a:solidFill>
                </a:rPr>
                <a:t>  </a:t>
              </a:r>
              <a:r>
                <a:rPr lang="en-US" dirty="0"/>
                <a:t>“For any instance that one could fit into </a:t>
              </a:r>
            </a:p>
            <a:p>
              <a:r>
                <a:rPr lang="en-US" dirty="0"/>
                <a:t>   the  known universe, one would easily </a:t>
              </a:r>
            </a:p>
            <a:p>
              <a:r>
                <a:rPr lang="en-US" dirty="0"/>
                <a:t>   prefer </a:t>
              </a:r>
              <a:r>
                <a:rPr lang="en-US" dirty="0">
                  <a:solidFill>
                    <a:srgbClr val="C00000"/>
                  </a:solidFill>
                </a:rPr>
                <a:t>n</a:t>
              </a:r>
              <a:r>
                <a:rPr lang="en-US" baseline="30000" dirty="0">
                  <a:solidFill>
                    <a:srgbClr val="C00000"/>
                  </a:solidFill>
                </a:rPr>
                <a:t>70</a:t>
              </a:r>
              <a:r>
                <a:rPr lang="en-US" dirty="0"/>
                <a:t> to even </a:t>
              </a:r>
              <a:r>
                <a:rPr lang="en-US" dirty="0">
                  <a:solidFill>
                    <a:srgbClr val="C00000"/>
                  </a:solidFill>
                </a:rPr>
                <a:t>constant</a:t>
              </a:r>
              <a:r>
                <a:rPr lang="en-US" dirty="0"/>
                <a:t> time,  if that </a:t>
              </a:r>
            </a:p>
            <a:p>
              <a:r>
                <a:rPr lang="en-US" dirty="0"/>
                <a:t>   constant had to be one of Robertson </a:t>
              </a:r>
            </a:p>
            <a:p>
              <a:r>
                <a:rPr lang="en-US" dirty="0"/>
                <a:t>   and Seymour’s.” </a:t>
              </a:r>
            </a:p>
            <a:p>
              <a:endParaRPr lang="nb-NO" dirty="0"/>
            </a:p>
          </p:txBody>
        </p:sp>
        <p:pic>
          <p:nvPicPr>
            <p:cNvPr id="9" name="Picture 2" descr="Image result for david johnson computer">
              <a:extLst>
                <a:ext uri="{FF2B5EF4-FFF2-40B4-BE49-F238E27FC236}">
                  <a16:creationId xmlns:a16="http://schemas.microsoft.com/office/drawing/2014/main" id="{CFD995C5-5489-A313-824F-20F44BB15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66" y="3728280"/>
              <a:ext cx="1584176" cy="1584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Anna Becker">
            <a:extLst>
              <a:ext uri="{FF2B5EF4-FFF2-40B4-BE49-F238E27FC236}">
                <a16:creationId xmlns:a16="http://schemas.microsoft.com/office/drawing/2014/main" id="{EAC54ADE-F5C8-49D7-A822-D2BEB0D0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33" y="583718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s.technion.ac.il/~reuven/JPG/reuven.JPG">
            <a:extLst>
              <a:ext uri="{FF2B5EF4-FFF2-40B4-BE49-F238E27FC236}">
                <a16:creationId xmlns:a16="http://schemas.microsoft.com/office/drawing/2014/main" id="{726FC0D5-4FDB-7BEA-881C-8940ECB0A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25" y="5805264"/>
            <a:ext cx="970090" cy="8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s.technion.ac.il/~dang/index_files/geiger.JPG">
            <a:extLst>
              <a:ext uri="{FF2B5EF4-FFF2-40B4-BE49-F238E27FC236}">
                <a16:creationId xmlns:a16="http://schemas.microsoft.com/office/drawing/2014/main" id="{C72F2AF2-C538-33F7-1B34-FA13A937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07" y="5495650"/>
            <a:ext cx="720282" cy="10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719D1-EF6C-7C1A-C142-6716B9D44593}"/>
              </a:ext>
            </a:extLst>
          </p:cNvPr>
          <p:cNvSpPr txBox="1"/>
          <p:nvPr/>
        </p:nvSpPr>
        <p:spPr>
          <a:xfrm>
            <a:off x="1691680" y="5805264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(2000)</a:t>
            </a:r>
          </a:p>
        </p:txBody>
      </p:sp>
    </p:spTree>
    <p:extLst>
      <p:ext uri="{BB962C8B-B14F-4D97-AF65-F5344CB8AC3E}">
        <p14:creationId xmlns:p14="http://schemas.microsoft.com/office/powerpoint/2010/main" val="11094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4E72B-D645-30F8-5265-446A3255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F5FD-2ABD-0531-01E4-A2045C00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Main Lemma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8463E-5DC5-692E-8137-7618A3DA5E09}"/>
              </a:ext>
            </a:extLst>
          </p:cNvPr>
          <p:cNvSpPr txBox="1"/>
          <p:nvPr/>
        </p:nvSpPr>
        <p:spPr>
          <a:xfrm>
            <a:off x="643648" y="1556792"/>
            <a:ext cx="273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Let </a:t>
            </a:r>
            <a:r>
              <a:rPr lang="nb-NO" sz="2800" dirty="0">
                <a:solidFill>
                  <a:srgbClr val="C00000"/>
                </a:solidFill>
              </a:rPr>
              <a:t>G</a:t>
            </a:r>
            <a:r>
              <a:rPr lang="nb-NO" sz="2800" dirty="0"/>
              <a:t> be a </a:t>
            </a:r>
            <a:r>
              <a:rPr lang="nb-NO" sz="2800" dirty="0" err="1"/>
              <a:t>graph</a:t>
            </a:r>
            <a:r>
              <a:rPr lang="nb-NO" sz="2800" dirty="0"/>
              <a:t>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92F13-221B-81A7-BFC6-381FF977CC47}"/>
                  </a:ext>
                </a:extLst>
              </p:cNvPr>
              <p:cNvSpPr txBox="1"/>
              <p:nvPr/>
            </p:nvSpPr>
            <p:spPr>
              <a:xfrm>
                <a:off x="1090502" y="2564904"/>
                <a:ext cx="55697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/>
                  <a:t>Let </a:t>
                </a:r>
                <a:r>
                  <a:rPr lang="nb-NO" sz="2800" dirty="0">
                    <a:solidFill>
                      <a:srgbClr val="C00000"/>
                    </a:solidFill>
                  </a:rPr>
                  <a:t>uv </a:t>
                </a:r>
                <a14:m>
                  <m:oMath xmlns:m="http://schemas.openxmlformats.org/officeDocument/2006/math">
                    <m:r>
                      <a:rPr lang="nb-NO" sz="2800" i="1">
                        <a:solidFill>
                          <a:srgbClr val="C00000"/>
                        </a:solidFill>
                        <a:latin typeface="Cambria Math"/>
                      </a:rPr>
                      <m:t>∈</m:t>
                    </m:r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 E(G) </a:t>
                </a:r>
                <a:r>
                  <a:rPr lang="nb-NO" sz="2800" dirty="0"/>
                  <a:t>be a </a:t>
                </a:r>
                <a:r>
                  <a:rPr lang="nb-NO" sz="2800" dirty="0">
                    <a:solidFill>
                      <a:srgbClr val="FF0000"/>
                    </a:solidFill>
                  </a:rPr>
                  <a:t>random</a:t>
                </a:r>
                <a:r>
                  <a:rPr lang="nb-NO" sz="2800" dirty="0"/>
                  <a:t> </a:t>
                </a:r>
                <a:r>
                  <a:rPr lang="nb-NO" sz="2800" dirty="0" err="1"/>
                  <a:t>edge</a:t>
                </a:r>
                <a:r>
                  <a:rPr lang="nb-NO" sz="2800" dirty="0"/>
                  <a:t> </a:t>
                </a:r>
                <a:r>
                  <a:rPr lang="nb-NO" sz="2800" dirty="0" err="1"/>
                  <a:t>of</a:t>
                </a:r>
                <a:r>
                  <a:rPr lang="nb-NO" sz="2800" dirty="0"/>
                  <a:t> </a:t>
                </a:r>
                <a:r>
                  <a:rPr lang="nb-NO" sz="2800" dirty="0">
                    <a:solidFill>
                      <a:srgbClr val="C00000"/>
                    </a:solidFill>
                  </a:rPr>
                  <a:t>G</a:t>
                </a:r>
                <a:r>
                  <a:rPr lang="nb-NO" sz="2800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02" y="2564904"/>
                <a:ext cx="5569730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2298" t="-10465" r="-1204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B04EE84-C8C3-B838-018C-69E8A4322E2E}"/>
              </a:ext>
            </a:extLst>
          </p:cNvPr>
          <p:cNvSpPr txBox="1"/>
          <p:nvPr/>
        </p:nvSpPr>
        <p:spPr>
          <a:xfrm>
            <a:off x="611560" y="350100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/>
              <a:t>Then</a:t>
            </a:r>
            <a:r>
              <a:rPr lang="nb-NO" sz="2800" dirty="0"/>
              <a:t>, </a:t>
            </a:r>
            <a:r>
              <a:rPr lang="nb-NO" sz="2800" dirty="0" err="1"/>
              <a:t>with</a:t>
            </a:r>
            <a:r>
              <a:rPr lang="nb-NO" sz="2800" dirty="0"/>
              <a:t> </a:t>
            </a:r>
            <a:r>
              <a:rPr lang="nb-NO" sz="2800" dirty="0" err="1"/>
              <a:t>probability</a:t>
            </a:r>
            <a:r>
              <a:rPr lang="nb-NO" sz="2800" dirty="0"/>
              <a:t> at </a:t>
            </a:r>
            <a:r>
              <a:rPr lang="nb-NO" sz="2800" dirty="0" err="1"/>
              <a:t>least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½</a:t>
            </a:r>
            <a:r>
              <a:rPr lang="nb-NO" sz="2800" dirty="0"/>
              <a:t>,</a:t>
            </a:r>
            <a:endParaRPr lang="nb-NO" sz="2800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60A5A0-DDBD-5045-A491-C65306C19A85}"/>
              </a:ext>
            </a:extLst>
          </p:cNvPr>
          <p:cNvSpPr txBox="1"/>
          <p:nvPr/>
        </p:nvSpPr>
        <p:spPr>
          <a:xfrm>
            <a:off x="834076" y="2060848"/>
            <a:ext cx="5267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Let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  <a:r>
              <a:rPr lang="nb-NO" sz="2800" dirty="0"/>
              <a:t> be a feedback </a:t>
            </a:r>
            <a:r>
              <a:rPr lang="nb-NO" sz="2800" dirty="0" err="1"/>
              <a:t>vertex</a:t>
            </a:r>
            <a:r>
              <a:rPr lang="nb-NO" sz="2800" dirty="0"/>
              <a:t> </a:t>
            </a:r>
            <a:r>
              <a:rPr lang="nb-NO" sz="2800" dirty="0" err="1"/>
              <a:t>set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G</a:t>
            </a:r>
            <a:r>
              <a:rPr lang="nb-NO" sz="2800" dirty="0"/>
              <a:t>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CF127-909C-499F-45C0-2B2BE1991A1C}"/>
              </a:ext>
            </a:extLst>
          </p:cNvPr>
          <p:cNvSpPr txBox="1"/>
          <p:nvPr/>
        </p:nvSpPr>
        <p:spPr>
          <a:xfrm>
            <a:off x="899592" y="3985900"/>
            <a:ext cx="391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at </a:t>
            </a:r>
            <a:r>
              <a:rPr lang="nb-NO" sz="2800" dirty="0" err="1"/>
              <a:t>least</a:t>
            </a:r>
            <a:r>
              <a:rPr lang="nb-NO" sz="2800" dirty="0"/>
              <a:t> </a:t>
            </a:r>
            <a:r>
              <a:rPr lang="nb-NO" sz="2800" dirty="0" err="1"/>
              <a:t>one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{</a:t>
            </a:r>
            <a:r>
              <a:rPr lang="nb-NO" sz="2800" dirty="0" err="1">
                <a:solidFill>
                  <a:srgbClr val="C00000"/>
                </a:solidFill>
              </a:rPr>
              <a:t>u,v</a:t>
            </a:r>
            <a:r>
              <a:rPr lang="nb-NO" sz="2800" dirty="0">
                <a:solidFill>
                  <a:srgbClr val="C00000"/>
                </a:solidFill>
              </a:rPr>
              <a:t>} </a:t>
            </a:r>
            <a:r>
              <a:rPr lang="nb-NO" sz="2800" dirty="0"/>
              <a:t>is in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02226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45" grpId="0"/>
      <p:bldP spid="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E135F-994B-CF0B-5D38-DA9E0B42D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0362-3821-8684-9C3A-F948E1F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Algorithm </a:t>
            </a:r>
            <a:r>
              <a:rPr lang="nb-NO" dirty="0" err="1"/>
              <a:t>Assuming</a:t>
            </a:r>
            <a:r>
              <a:rPr lang="nb-NO" dirty="0"/>
              <a:t> Main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3A9523-A1C1-1134-E463-1A32CD31B001}"/>
                  </a:ext>
                </a:extLst>
              </p:cNvPr>
              <p:cNvSpPr txBox="1"/>
              <p:nvPr/>
            </p:nvSpPr>
            <p:spPr>
              <a:xfrm>
                <a:off x="599462" y="1758007"/>
                <a:ext cx="8114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S =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62" y="1758007"/>
                <a:ext cx="811441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1278" t="-10526" r="-3008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A3B9DE4-4F86-8C00-6495-009E91645D09}"/>
              </a:ext>
            </a:extLst>
          </p:cNvPr>
          <p:cNvSpPr txBox="1"/>
          <p:nvPr/>
        </p:nvSpPr>
        <p:spPr>
          <a:xfrm>
            <a:off x="605220" y="2132856"/>
            <a:ext cx="468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While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is not a </a:t>
            </a:r>
            <a:r>
              <a:rPr lang="nb-NO" sz="2400" dirty="0">
                <a:solidFill>
                  <a:srgbClr val="0070C0"/>
                </a:solidFill>
              </a:rPr>
              <a:t>Feedback </a:t>
            </a:r>
            <a:r>
              <a:rPr lang="nb-NO" sz="2400" dirty="0" err="1">
                <a:solidFill>
                  <a:srgbClr val="0070C0"/>
                </a:solidFill>
              </a:rPr>
              <a:t>Vertex</a:t>
            </a:r>
            <a:r>
              <a:rPr lang="nb-NO" sz="2400" dirty="0">
                <a:solidFill>
                  <a:srgbClr val="0070C0"/>
                </a:solidFill>
              </a:rPr>
              <a:t> 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0C73E-12C4-F7ED-95B5-30CFC008AAF3}"/>
              </a:ext>
            </a:extLst>
          </p:cNvPr>
          <p:cNvSpPr txBox="1"/>
          <p:nvPr/>
        </p:nvSpPr>
        <p:spPr>
          <a:xfrm>
            <a:off x="1115616" y="2535287"/>
            <a:ext cx="372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Pick</a:t>
            </a:r>
            <a:r>
              <a:rPr lang="nb-NO" sz="2400" dirty="0"/>
              <a:t> random </a:t>
            </a:r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uv</a:t>
            </a:r>
            <a:r>
              <a:rPr lang="nb-NO" sz="2400" dirty="0"/>
              <a:t> in </a:t>
            </a:r>
            <a:r>
              <a:rPr lang="nb-NO" sz="2400" dirty="0">
                <a:solidFill>
                  <a:srgbClr val="C00000"/>
                </a:solidFill>
              </a:rPr>
              <a:t>G -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4A689-11E5-7DF6-F39C-8D8A27284655}"/>
              </a:ext>
            </a:extLst>
          </p:cNvPr>
          <p:cNvSpPr txBox="1"/>
          <p:nvPr/>
        </p:nvSpPr>
        <p:spPr>
          <a:xfrm>
            <a:off x="1115616" y="2895327"/>
            <a:ext cx="372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Pick</a:t>
            </a:r>
            <a:r>
              <a:rPr lang="nb-NO" sz="2400" dirty="0"/>
              <a:t> random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x</a:t>
            </a:r>
            <a:r>
              <a:rPr lang="nb-NO" sz="2400" dirty="0"/>
              <a:t> in </a:t>
            </a:r>
            <a:r>
              <a:rPr lang="nb-NO" sz="2400" dirty="0">
                <a:solidFill>
                  <a:srgbClr val="C00000"/>
                </a:solidFill>
              </a:rPr>
              <a:t>{</a:t>
            </a:r>
            <a:r>
              <a:rPr lang="nb-NO" sz="2400" dirty="0" err="1">
                <a:solidFill>
                  <a:srgbClr val="C00000"/>
                </a:solidFill>
              </a:rPr>
              <a:t>u,v</a:t>
            </a:r>
            <a:r>
              <a:rPr lang="nb-NO" sz="2400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4E34C-9C22-BBE5-BC90-6644CFE80BD2}"/>
              </a:ext>
            </a:extLst>
          </p:cNvPr>
          <p:cNvSpPr txBox="1"/>
          <p:nvPr/>
        </p:nvSpPr>
        <p:spPr>
          <a:xfrm>
            <a:off x="1126987" y="3212976"/>
            <a:ext cx="1428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Add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x</a:t>
            </a:r>
            <a:r>
              <a:rPr lang="nb-NO" sz="2400" dirty="0"/>
              <a:t> to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C8D7D-1EF7-162B-1E21-ED3860966BD2}"/>
              </a:ext>
            </a:extLst>
          </p:cNvPr>
          <p:cNvSpPr txBox="1"/>
          <p:nvPr/>
        </p:nvSpPr>
        <p:spPr>
          <a:xfrm>
            <a:off x="611560" y="4695527"/>
            <a:ext cx="46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Algorithm runs in time </a:t>
            </a:r>
            <a:r>
              <a:rPr lang="nb-NO" sz="2400" dirty="0">
                <a:solidFill>
                  <a:srgbClr val="C00000"/>
                </a:solidFill>
              </a:rPr>
              <a:t>O(|S|(</a:t>
            </a:r>
            <a:r>
              <a:rPr lang="nb-NO" sz="2400" dirty="0" err="1">
                <a:solidFill>
                  <a:srgbClr val="C00000"/>
                </a:solidFill>
              </a:rPr>
              <a:t>n+m</a:t>
            </a:r>
            <a:r>
              <a:rPr lang="nb-NO" sz="2400" dirty="0">
                <a:solidFill>
                  <a:srgbClr val="C00000"/>
                </a:solidFill>
              </a:rPr>
              <a:t>))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12642-D8DC-2266-5C90-196181E88126}"/>
              </a:ext>
            </a:extLst>
          </p:cNvPr>
          <p:cNvSpPr txBox="1"/>
          <p:nvPr/>
        </p:nvSpPr>
        <p:spPr>
          <a:xfrm>
            <a:off x="725748" y="3621763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Output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49BE6-DE6E-DDBD-A298-3A3825BE6A6F}"/>
                  </a:ext>
                </a:extLst>
              </p:cNvPr>
              <p:cNvSpPr txBox="1"/>
              <p:nvPr/>
            </p:nvSpPr>
            <p:spPr>
              <a:xfrm>
                <a:off x="5178814" y="1622990"/>
                <a:ext cx="327583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400" dirty="0"/>
                  <a:t>Has </a:t>
                </a:r>
                <a:r>
                  <a:rPr lang="nb-NO" sz="2400" dirty="0" err="1"/>
                  <a:t>one</a:t>
                </a:r>
                <a:r>
                  <a:rPr lang="nb-NO" sz="2400" dirty="0"/>
                  <a:t> </a:t>
                </a:r>
                <a:r>
                  <a:rPr lang="nb-NO" sz="2400" dirty="0" err="1"/>
                  <a:t>endpoint</a:t>
                </a:r>
                <a:r>
                  <a:rPr lang="nb-NO" sz="2400" dirty="0"/>
                  <a:t> in </a:t>
                </a:r>
                <a:r>
                  <a:rPr lang="nb-NO" sz="2400" dirty="0">
                    <a:solidFill>
                      <a:srgbClr val="C00000"/>
                    </a:solidFill>
                  </a:rPr>
                  <a:t>OPT</a:t>
                </a:r>
              </a:p>
              <a:p>
                <a:pPr algn="ctr"/>
                <a:r>
                  <a:rPr lang="nb-NO" sz="2400" dirty="0"/>
                  <a:t> </a:t>
                </a:r>
                <a:r>
                  <a:rPr lang="nb-NO" sz="2400" dirty="0" err="1"/>
                  <a:t>with</a:t>
                </a:r>
                <a:r>
                  <a:rPr lang="nb-NO" sz="2400" dirty="0"/>
                  <a:t> </a:t>
                </a:r>
                <a:r>
                  <a:rPr lang="nb-NO" sz="2400" dirty="0" err="1"/>
                  <a:t>probability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½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814" y="1622990"/>
                <a:ext cx="3275833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607" t="-5839" r="-2235" b="-1532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42D026-4715-30A1-A596-0D3E2AA1CC22}"/>
                  </a:ext>
                </a:extLst>
              </p:cNvPr>
              <p:cNvSpPr txBox="1"/>
              <p:nvPr/>
            </p:nvSpPr>
            <p:spPr>
              <a:xfrm>
                <a:off x="5380343" y="2564155"/>
                <a:ext cx="287277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400" dirty="0"/>
                  <a:t>Is in </a:t>
                </a:r>
                <a:r>
                  <a:rPr lang="nb-NO" sz="2400" dirty="0">
                    <a:solidFill>
                      <a:srgbClr val="C00000"/>
                    </a:solidFill>
                  </a:rPr>
                  <a:t>OPT</a:t>
                </a:r>
              </a:p>
              <a:p>
                <a:pPr algn="ctr"/>
                <a:r>
                  <a:rPr lang="nb-NO" sz="2400" dirty="0"/>
                  <a:t> </a:t>
                </a:r>
                <a:r>
                  <a:rPr lang="nb-NO" sz="2400" dirty="0" err="1"/>
                  <a:t>with</a:t>
                </a:r>
                <a:r>
                  <a:rPr lang="nb-NO" sz="2400" dirty="0"/>
                  <a:t> </a:t>
                </a:r>
                <a:r>
                  <a:rPr lang="nb-NO" sz="2400" dirty="0" err="1"/>
                  <a:t>probability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½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343" y="2564155"/>
                <a:ext cx="2872774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637" t="-5882" r="-2760" b="-1617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9544FEC-2727-4D65-0EE4-46A370A70986}"/>
                  </a:ext>
                </a:extLst>
              </p:cNvPr>
              <p:cNvSpPr txBox="1"/>
              <p:nvPr/>
            </p:nvSpPr>
            <p:spPr>
              <a:xfrm>
                <a:off x="5353858" y="3462099"/>
                <a:ext cx="28852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400" dirty="0">
                    <a:solidFill>
                      <a:srgbClr val="C00000"/>
                    </a:solidFill>
                  </a:rPr>
                  <a:t>|OPT| </a:t>
                </a:r>
                <a:r>
                  <a:rPr lang="nb-NO" sz="2400" dirty="0" err="1"/>
                  <a:t>decreases</a:t>
                </a:r>
                <a:r>
                  <a:rPr lang="nb-NO" sz="2400" dirty="0"/>
                  <a:t> by </a:t>
                </a:r>
                <a:r>
                  <a:rPr lang="nb-NO" sz="2400" dirty="0">
                    <a:solidFill>
                      <a:srgbClr val="C00000"/>
                    </a:solidFill>
                  </a:rPr>
                  <a:t>1</a:t>
                </a:r>
                <a:br>
                  <a:rPr lang="nb-NO" sz="2400" dirty="0">
                    <a:solidFill>
                      <a:srgbClr val="C00000"/>
                    </a:solidFill>
                  </a:rPr>
                </a:br>
                <a:r>
                  <a:rPr lang="nb-NO" sz="2400" dirty="0" err="1"/>
                  <a:t>with</a:t>
                </a:r>
                <a:r>
                  <a:rPr lang="nb-NO" sz="2400" dirty="0"/>
                  <a:t> </a:t>
                </a:r>
                <a:r>
                  <a:rPr lang="nb-NO" sz="2400" dirty="0" err="1"/>
                  <a:t>probability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¼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858" y="3462099"/>
                <a:ext cx="2885277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2743" t="-5882" r="-2532" b="-1617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B2D9726-D78A-966D-E179-56D185ED66D2}"/>
              </a:ext>
            </a:extLst>
          </p:cNvPr>
          <p:cNvSpPr txBox="1"/>
          <p:nvPr/>
        </p:nvSpPr>
        <p:spPr>
          <a:xfrm>
            <a:off x="2578362" y="5490099"/>
            <a:ext cx="2168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Success </a:t>
            </a:r>
            <a:r>
              <a:rPr lang="nb-NO" sz="2800" dirty="0" err="1"/>
              <a:t>prob</a:t>
            </a:r>
            <a:r>
              <a:rPr lang="nb-NO" sz="2800" dirty="0"/>
              <a:t>:</a:t>
            </a:r>
            <a:endParaRPr lang="nb-NO" sz="2800" dirty="0">
              <a:solidFill>
                <a:srgbClr val="C00000"/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E304529-7738-4A74-A06D-24CB6C3BD261}"/>
              </a:ext>
            </a:extLst>
          </p:cNvPr>
          <p:cNvSpPr/>
          <p:nvPr/>
        </p:nvSpPr>
        <p:spPr>
          <a:xfrm>
            <a:off x="4830792" y="2424023"/>
            <a:ext cx="836763" cy="327803"/>
          </a:xfrm>
          <a:custGeom>
            <a:avLst/>
            <a:gdLst>
              <a:gd name="connsiteX0" fmla="*/ 836763 w 836763"/>
              <a:gd name="connsiteY0" fmla="*/ 0 h 327803"/>
              <a:gd name="connsiteX1" fmla="*/ 638355 w 836763"/>
              <a:gd name="connsiteY1" fmla="*/ 224286 h 327803"/>
              <a:gd name="connsiteX2" fmla="*/ 0 w 836763"/>
              <a:gd name="connsiteY2" fmla="*/ 327803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6763" h="327803">
                <a:moveTo>
                  <a:pt x="836763" y="0"/>
                </a:moveTo>
                <a:cubicBezTo>
                  <a:pt x="807289" y="84826"/>
                  <a:pt x="777816" y="169652"/>
                  <a:pt x="638355" y="224286"/>
                </a:cubicBezTo>
                <a:cubicBezTo>
                  <a:pt x="498894" y="278920"/>
                  <a:pt x="249447" y="303361"/>
                  <a:pt x="0" y="327803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5F7E43-5E52-7818-3B65-224393B8C1AC}"/>
              </a:ext>
            </a:extLst>
          </p:cNvPr>
          <p:cNvCxnSpPr/>
          <p:nvPr/>
        </p:nvCxnSpPr>
        <p:spPr>
          <a:xfrm flipH="1">
            <a:off x="4838430" y="3126159"/>
            <a:ext cx="597666" cy="0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2B48C7-5D65-43CC-F77A-8A16C020E405}"/>
              </a:ext>
            </a:extLst>
          </p:cNvPr>
          <p:cNvCxnSpPr/>
          <p:nvPr/>
        </p:nvCxnSpPr>
        <p:spPr>
          <a:xfrm flipH="1" flipV="1">
            <a:off x="2699792" y="3462099"/>
            <a:ext cx="2592288" cy="415498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1DCDD-DFA1-A71F-8FB9-E6CC8677BCD1}"/>
                  </a:ext>
                </a:extLst>
              </p:cNvPr>
              <p:cNvSpPr txBox="1"/>
              <p:nvPr/>
            </p:nvSpPr>
            <p:spPr>
              <a:xfrm>
                <a:off x="4882618" y="5445224"/>
                <a:ext cx="985526" cy="69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nb-NO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28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nb-NO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  <m:sup>
                              <m:r>
                                <a:rPr lang="nb-NO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b-NO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618" y="5445224"/>
                <a:ext cx="985526" cy="69294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  <p:bldP spid="3" grpId="0" animBg="1"/>
      <p:bldP spid="2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C30AE-EF94-708B-AF0B-901D711F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CC95C-308F-D5C9-459D-96910FB7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Fake</a:t>
            </a:r>
            <a:r>
              <a:rPr lang="nb-NO" dirty="0"/>
              <a:t> News!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6222B-0C6B-8F43-18D2-6478887134E9}"/>
              </a:ext>
            </a:extLst>
          </p:cNvPr>
          <p:cNvSpPr txBox="1"/>
          <p:nvPr/>
        </p:nvSpPr>
        <p:spPr>
          <a:xfrm>
            <a:off x="467544" y="1412776"/>
            <a:ext cx="3018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Main Lemma is </a:t>
            </a:r>
            <a:r>
              <a:rPr lang="nb-NO" sz="2400" dirty="0" err="1">
                <a:solidFill>
                  <a:srgbClr val="C00000"/>
                </a:solidFill>
              </a:rPr>
              <a:t>wrong</a:t>
            </a:r>
            <a:r>
              <a:rPr lang="nb-NO" sz="2400" dirty="0"/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01FAC-452A-FD64-CAA9-CB8F76FE0986}"/>
              </a:ext>
            </a:extLst>
          </p:cNvPr>
          <p:cNvGrpSpPr/>
          <p:nvPr/>
        </p:nvGrpSpPr>
        <p:grpSpPr>
          <a:xfrm>
            <a:off x="1235022" y="2132856"/>
            <a:ext cx="5785250" cy="1728192"/>
            <a:chOff x="1235022" y="2132856"/>
            <a:chExt cx="5785250" cy="172819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FE84B5B-2A95-D6F5-0E30-FA83A330A827}"/>
                </a:ext>
              </a:extLst>
            </p:cNvPr>
            <p:cNvSpPr/>
            <p:nvPr/>
          </p:nvSpPr>
          <p:spPr>
            <a:xfrm>
              <a:off x="1235022" y="2354111"/>
              <a:ext cx="5649116" cy="1307535"/>
            </a:xfrm>
            <a:custGeom>
              <a:avLst/>
              <a:gdLst>
                <a:gd name="connsiteX0" fmla="*/ 3121318 w 5649116"/>
                <a:gd name="connsiteY0" fmla="*/ 242440 h 1307535"/>
                <a:gd name="connsiteX1" fmla="*/ 1447793 w 5649116"/>
                <a:gd name="connsiteY1" fmla="*/ 900 h 1307535"/>
                <a:gd name="connsiteX2" fmla="*/ 41687 w 5649116"/>
                <a:gd name="connsiteY2" fmla="*/ 337331 h 1307535"/>
                <a:gd name="connsiteX3" fmla="*/ 593778 w 5649116"/>
                <a:gd name="connsiteY3" fmla="*/ 1010191 h 1307535"/>
                <a:gd name="connsiteX4" fmla="*/ 2819393 w 5649116"/>
                <a:gd name="connsiteY4" fmla="*/ 1199972 h 1307535"/>
                <a:gd name="connsiteX5" fmla="*/ 5070887 w 5649116"/>
                <a:gd name="connsiteY5" fmla="*/ 1277610 h 1307535"/>
                <a:gd name="connsiteX6" fmla="*/ 5648857 w 5649116"/>
                <a:gd name="connsiteY6" fmla="*/ 691014 h 1307535"/>
                <a:gd name="connsiteX7" fmla="*/ 5131272 w 5649116"/>
                <a:gd name="connsiteY7" fmla="*/ 268319 h 1307535"/>
                <a:gd name="connsiteX8" fmla="*/ 4190993 w 5649116"/>
                <a:gd name="connsiteY8" fmla="*/ 363210 h 1307535"/>
                <a:gd name="connsiteX9" fmla="*/ 3121318 w 5649116"/>
                <a:gd name="connsiteY9" fmla="*/ 242440 h 130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49116" h="1307535">
                  <a:moveTo>
                    <a:pt x="3121318" y="242440"/>
                  </a:moveTo>
                  <a:cubicBezTo>
                    <a:pt x="2664118" y="182055"/>
                    <a:pt x="1961065" y="-14915"/>
                    <a:pt x="1447793" y="900"/>
                  </a:cubicBezTo>
                  <a:cubicBezTo>
                    <a:pt x="934521" y="16715"/>
                    <a:pt x="184023" y="169116"/>
                    <a:pt x="41687" y="337331"/>
                  </a:cubicBezTo>
                  <a:cubicBezTo>
                    <a:pt x="-100649" y="505546"/>
                    <a:pt x="130827" y="866418"/>
                    <a:pt x="593778" y="1010191"/>
                  </a:cubicBezTo>
                  <a:cubicBezTo>
                    <a:pt x="1056729" y="1153965"/>
                    <a:pt x="2073208" y="1155402"/>
                    <a:pt x="2819393" y="1199972"/>
                  </a:cubicBezTo>
                  <a:cubicBezTo>
                    <a:pt x="3565578" y="1244542"/>
                    <a:pt x="4599310" y="1362436"/>
                    <a:pt x="5070887" y="1277610"/>
                  </a:cubicBezTo>
                  <a:cubicBezTo>
                    <a:pt x="5542464" y="1192784"/>
                    <a:pt x="5638793" y="859229"/>
                    <a:pt x="5648857" y="691014"/>
                  </a:cubicBezTo>
                  <a:cubicBezTo>
                    <a:pt x="5658921" y="522799"/>
                    <a:pt x="5374249" y="322953"/>
                    <a:pt x="5131272" y="268319"/>
                  </a:cubicBezTo>
                  <a:cubicBezTo>
                    <a:pt x="4888295" y="213685"/>
                    <a:pt x="4527423" y="367523"/>
                    <a:pt x="4190993" y="363210"/>
                  </a:cubicBezTo>
                  <a:cubicBezTo>
                    <a:pt x="3854563" y="358897"/>
                    <a:pt x="3578518" y="302825"/>
                    <a:pt x="3121318" y="242440"/>
                  </a:cubicBezTo>
                  <a:close/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59452F0-306E-AFA1-0D3B-8E33C43781E9}"/>
                </a:ext>
              </a:extLst>
            </p:cNvPr>
            <p:cNvSpPr/>
            <p:nvPr/>
          </p:nvSpPr>
          <p:spPr>
            <a:xfrm>
              <a:off x="3347864" y="2204864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311AC9-AE31-B3A8-1F4D-AC65CCF13D25}"/>
                </a:ext>
              </a:extLst>
            </p:cNvPr>
            <p:cNvSpPr/>
            <p:nvPr/>
          </p:nvSpPr>
          <p:spPr>
            <a:xfrm>
              <a:off x="2483768" y="2132856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9D889D-0E16-3D48-D100-1FDC5D19F40A}"/>
                </a:ext>
              </a:extLst>
            </p:cNvPr>
            <p:cNvSpPr/>
            <p:nvPr/>
          </p:nvSpPr>
          <p:spPr>
            <a:xfrm>
              <a:off x="4067944" y="2357264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416642-F3DE-0BB6-177C-60E4592D2FA5}"/>
                </a:ext>
              </a:extLst>
            </p:cNvPr>
            <p:cNvSpPr/>
            <p:nvPr/>
          </p:nvSpPr>
          <p:spPr>
            <a:xfrm>
              <a:off x="4860032" y="2420888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2081F3-796B-C924-CD73-86C96C5BA869}"/>
                </a:ext>
              </a:extLst>
            </p:cNvPr>
            <p:cNvSpPr/>
            <p:nvPr/>
          </p:nvSpPr>
          <p:spPr>
            <a:xfrm>
              <a:off x="5724128" y="2420888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29AC271-C515-6D00-B07E-F772EF8FB61A}"/>
                </a:ext>
              </a:extLst>
            </p:cNvPr>
            <p:cNvSpPr/>
            <p:nvPr/>
          </p:nvSpPr>
          <p:spPr>
            <a:xfrm>
              <a:off x="6588224" y="2708920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E807F-B99B-EDF5-CBF8-12847F431962}"/>
                </a:ext>
              </a:extLst>
            </p:cNvPr>
            <p:cNvSpPr/>
            <p:nvPr/>
          </p:nvSpPr>
          <p:spPr>
            <a:xfrm>
              <a:off x="6156176" y="3356992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78CDDA1-68E3-3491-072D-1647AD98D677}"/>
                </a:ext>
              </a:extLst>
            </p:cNvPr>
            <p:cNvSpPr/>
            <p:nvPr/>
          </p:nvSpPr>
          <p:spPr>
            <a:xfrm>
              <a:off x="5292080" y="3429000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65BAD2B-498F-B0AE-627C-6A881D79073B}"/>
                </a:ext>
              </a:extLst>
            </p:cNvPr>
            <p:cNvSpPr/>
            <p:nvPr/>
          </p:nvSpPr>
          <p:spPr>
            <a:xfrm>
              <a:off x="4499992" y="3356992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12FD3B-7CC7-FB4A-26F7-10398D8D7242}"/>
                </a:ext>
              </a:extLst>
            </p:cNvPr>
            <p:cNvSpPr/>
            <p:nvPr/>
          </p:nvSpPr>
          <p:spPr>
            <a:xfrm>
              <a:off x="3707904" y="3284984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078F541-D106-6682-C3DF-D349F3D3F7BE}"/>
                </a:ext>
              </a:extLst>
            </p:cNvPr>
            <p:cNvSpPr/>
            <p:nvPr/>
          </p:nvSpPr>
          <p:spPr>
            <a:xfrm>
              <a:off x="2936880" y="3284984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AE8A1E9-BE45-F6B6-E3F7-B8B2C2B6B93B}"/>
                </a:ext>
              </a:extLst>
            </p:cNvPr>
            <p:cNvSpPr/>
            <p:nvPr/>
          </p:nvSpPr>
          <p:spPr>
            <a:xfrm>
              <a:off x="2267744" y="3212976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5F47F3-8E48-DBFE-AF54-68923EA2E755}"/>
                </a:ext>
              </a:extLst>
            </p:cNvPr>
            <p:cNvSpPr/>
            <p:nvPr/>
          </p:nvSpPr>
          <p:spPr>
            <a:xfrm>
              <a:off x="1259632" y="2996952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0B5D4B-BD31-6125-D962-D490E73833FF}"/>
                </a:ext>
              </a:extLst>
            </p:cNvPr>
            <p:cNvSpPr/>
            <p:nvPr/>
          </p:nvSpPr>
          <p:spPr>
            <a:xfrm>
              <a:off x="1619672" y="2276872"/>
              <a:ext cx="432048" cy="43204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9C8EE2-E3C2-029B-2A2E-97FEDB1A36E4}"/>
                  </a:ext>
                </a:extLst>
              </p:cNvPr>
              <p:cNvSpPr txBox="1"/>
              <p:nvPr/>
            </p:nvSpPr>
            <p:spPr>
              <a:xfrm>
                <a:off x="827584" y="4293096"/>
                <a:ext cx="7079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 err="1"/>
                  <a:t>Probability</a:t>
                </a:r>
                <a:r>
                  <a:rPr lang="nb-NO" sz="2800" dirty="0"/>
                  <a:t> a random </a:t>
                </a:r>
                <a:r>
                  <a:rPr lang="nb-NO" sz="2800" dirty="0" err="1"/>
                  <a:t>edge</a:t>
                </a:r>
                <a:r>
                  <a:rPr lang="nb-NO" sz="2800" dirty="0"/>
                  <a:t> is </a:t>
                </a:r>
                <a:r>
                  <a:rPr lang="nb-NO" sz="2800" dirty="0" err="1"/>
                  <a:t>incident</a:t>
                </a:r>
                <a:r>
                  <a:rPr lang="nb-NO" sz="2800" dirty="0"/>
                  <a:t> to </a:t>
                </a:r>
                <a:r>
                  <a:rPr lang="nb-NO" sz="2800" dirty="0">
                    <a:solidFill>
                      <a:srgbClr val="C00000"/>
                    </a:solidFill>
                  </a:rPr>
                  <a:t>S</a:t>
                </a:r>
                <a:r>
                  <a:rPr lang="nb-NO" sz="2800" dirty="0"/>
                  <a:t>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nb-NO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nb-NO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endParaRPr lang="nb-NO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293096"/>
                <a:ext cx="7079182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1809" t="-10465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1F4534F-78F5-E124-1EB9-2996DC3E8557}"/>
              </a:ext>
            </a:extLst>
          </p:cNvPr>
          <p:cNvSpPr txBox="1"/>
          <p:nvPr/>
        </p:nvSpPr>
        <p:spPr>
          <a:xfrm>
            <a:off x="1259632" y="5229200"/>
            <a:ext cx="56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Bad </a:t>
            </a:r>
            <a:r>
              <a:rPr lang="nb-NO" sz="2400" dirty="0" err="1"/>
              <a:t>example</a:t>
            </a:r>
            <a:r>
              <a:rPr lang="nb-NO" sz="2400" dirty="0"/>
              <a:t> has </a:t>
            </a:r>
            <a:r>
              <a:rPr lang="nb-NO" sz="2400" dirty="0" err="1"/>
              <a:t>lots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degree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 </a:t>
            </a:r>
            <a:r>
              <a:rPr lang="nb-NO" sz="2400" dirty="0" err="1"/>
              <a:t>vertices</a:t>
            </a:r>
            <a:r>
              <a:rPr lang="nb-NO" sz="24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400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792A2-93DB-5BC2-14EA-6FE58542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DC0A2C-FE93-0659-942C-9B4BBE959236}"/>
              </a:ext>
            </a:extLst>
          </p:cNvPr>
          <p:cNvCxnSpPr/>
          <p:nvPr/>
        </p:nvCxnSpPr>
        <p:spPr>
          <a:xfrm>
            <a:off x="5241136" y="4653136"/>
            <a:ext cx="1563112" cy="720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0DD5DC-A3C8-4604-9E20-5B9AB8C1D003}"/>
              </a:ext>
            </a:extLst>
          </p:cNvPr>
          <p:cNvCxnSpPr/>
          <p:nvPr/>
        </p:nvCxnSpPr>
        <p:spPr>
          <a:xfrm flipH="1" flipV="1">
            <a:off x="4283968" y="4437112"/>
            <a:ext cx="957168" cy="2160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AF544A-DE2D-6397-A4AE-E8D37FBD301F}"/>
              </a:ext>
            </a:extLst>
          </p:cNvPr>
          <p:cNvCxnSpPr/>
          <p:nvPr/>
        </p:nvCxnSpPr>
        <p:spPr>
          <a:xfrm flipH="1">
            <a:off x="4283968" y="4653136"/>
            <a:ext cx="957168" cy="2880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7776C6-75D0-59A5-51EE-94FF594FC447}"/>
              </a:ext>
            </a:extLst>
          </p:cNvPr>
          <p:cNvCxnSpPr/>
          <p:nvPr/>
        </p:nvCxnSpPr>
        <p:spPr>
          <a:xfrm flipV="1">
            <a:off x="6804248" y="4545124"/>
            <a:ext cx="864096" cy="1800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413D97-2645-F655-E9B8-F6A04E2349AD}"/>
              </a:ext>
            </a:extLst>
          </p:cNvPr>
          <p:cNvCxnSpPr/>
          <p:nvPr/>
        </p:nvCxnSpPr>
        <p:spPr>
          <a:xfrm>
            <a:off x="6804248" y="4725144"/>
            <a:ext cx="1080120" cy="4320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9CAD51-EBDB-812D-2F7C-5FB965E7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Getting</a:t>
            </a:r>
            <a:r>
              <a:rPr lang="nb-NO" dirty="0"/>
              <a:t> rid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degree</a:t>
            </a:r>
            <a:r>
              <a:rPr lang="nb-NO" dirty="0"/>
              <a:t> </a:t>
            </a:r>
            <a:r>
              <a:rPr lang="nb-NO" dirty="0" err="1"/>
              <a:t>vertices</a:t>
            </a:r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B26B9-160A-9E32-E866-3795F1EA687E}"/>
              </a:ext>
            </a:extLst>
          </p:cNvPr>
          <p:cNvSpPr txBox="1"/>
          <p:nvPr/>
        </p:nvSpPr>
        <p:spPr>
          <a:xfrm>
            <a:off x="395536" y="1580599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err="1"/>
              <a:t>Vertices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degree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0</a:t>
            </a:r>
            <a:r>
              <a:rPr lang="nb-NO" sz="2400" dirty="0"/>
              <a:t> and </a:t>
            </a:r>
            <a:r>
              <a:rPr lang="nb-NO" sz="2400" dirty="0">
                <a:solidFill>
                  <a:srgbClr val="C00000"/>
                </a:solidFill>
              </a:rPr>
              <a:t>1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never part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any</a:t>
            </a:r>
            <a:r>
              <a:rPr lang="nb-NO" sz="2400" dirty="0"/>
              <a:t> </a:t>
            </a:r>
            <a:r>
              <a:rPr lang="nb-NO" sz="2400" dirty="0" err="1"/>
              <a:t>cycle</a:t>
            </a:r>
            <a:r>
              <a:rPr lang="nb-NO" sz="2400" dirty="0"/>
              <a:t>, </a:t>
            </a:r>
            <a:r>
              <a:rPr lang="nb-NO" sz="2400" dirty="0">
                <a:solidFill>
                  <a:srgbClr val="0070C0"/>
                </a:solidFill>
              </a:rPr>
              <a:t>just </a:t>
            </a:r>
            <a:r>
              <a:rPr lang="nb-NO" sz="2400" dirty="0" err="1">
                <a:solidFill>
                  <a:srgbClr val="0070C0"/>
                </a:solidFill>
              </a:rPr>
              <a:t>remove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them</a:t>
            </a:r>
            <a:r>
              <a:rPr lang="nb-NO" sz="2400" dirty="0"/>
              <a:t> (for </a:t>
            </a:r>
            <a:r>
              <a:rPr lang="nb-NO" sz="2400" dirty="0" err="1"/>
              <a:t>free</a:t>
            </a:r>
            <a:r>
              <a:rPr lang="nb-NO" sz="24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8343C-1407-FEA6-B8A6-856BEF04B218}"/>
              </a:ext>
            </a:extLst>
          </p:cNvPr>
          <p:cNvSpPr txBox="1"/>
          <p:nvPr/>
        </p:nvSpPr>
        <p:spPr>
          <a:xfrm>
            <a:off x="3851920" y="2924944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/>
              <a:t>A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0070C0"/>
                </a:solidFill>
              </a:rPr>
              <a:t>degree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 never has to be in an optimal </a:t>
            </a:r>
            <a:r>
              <a:rPr lang="nb-NO" sz="2400" dirty="0" err="1"/>
              <a:t>solution</a:t>
            </a:r>
            <a:r>
              <a:rPr lang="nb-NO" sz="2400" dirty="0"/>
              <a:t> – </a:t>
            </a:r>
            <a:r>
              <a:rPr lang="nb-NO" sz="2400" dirty="0" err="1"/>
              <a:t>can</a:t>
            </a:r>
            <a:r>
              <a:rPr lang="nb-NO" sz="2400" dirty="0"/>
              <a:t> </a:t>
            </a:r>
            <a:r>
              <a:rPr lang="nb-NO" sz="2400" dirty="0" err="1"/>
              <a:t>pick</a:t>
            </a:r>
            <a:r>
              <a:rPr lang="nb-NO" sz="2400" dirty="0"/>
              <a:t> </a:t>
            </a:r>
            <a:r>
              <a:rPr lang="nb-NO" sz="2400" dirty="0" err="1"/>
              <a:t>neighbors</a:t>
            </a:r>
            <a:r>
              <a:rPr lang="nb-NO" sz="2400" dirty="0"/>
              <a:t> </a:t>
            </a:r>
            <a:r>
              <a:rPr lang="nb-NO" sz="2400" dirty="0" err="1"/>
              <a:t>instead</a:t>
            </a:r>
            <a:r>
              <a:rPr lang="nb-NO" sz="2400" dirty="0"/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7424EB-4F8B-931B-EEF0-E11E42A99EFE}"/>
              </a:ext>
            </a:extLst>
          </p:cNvPr>
          <p:cNvSpPr/>
          <p:nvPr/>
        </p:nvSpPr>
        <p:spPr>
          <a:xfrm>
            <a:off x="6588224" y="4509120"/>
            <a:ext cx="432048" cy="4320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2608F2-B409-0841-1970-C0C0CFF617CD}"/>
              </a:ext>
            </a:extLst>
          </p:cNvPr>
          <p:cNvSpPr/>
          <p:nvPr/>
        </p:nvSpPr>
        <p:spPr>
          <a:xfrm>
            <a:off x="5796136" y="4437112"/>
            <a:ext cx="432048" cy="4320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8FAA322-EB27-B9EF-B154-88A3B79F9AAD}"/>
              </a:ext>
            </a:extLst>
          </p:cNvPr>
          <p:cNvSpPr/>
          <p:nvPr/>
        </p:nvSpPr>
        <p:spPr>
          <a:xfrm>
            <a:off x="5025112" y="4437112"/>
            <a:ext cx="432048" cy="4320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0F7987-94FD-AC9C-47E1-E2E3200BED11}"/>
              </a:ext>
            </a:extLst>
          </p:cNvPr>
          <p:cNvSpPr txBox="1"/>
          <p:nvPr/>
        </p:nvSpPr>
        <p:spPr>
          <a:xfrm>
            <a:off x="5004048" y="5229200"/>
            <a:ext cx="1721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ym typeface="Wingdings" panose="05000000000000000000" pitchFamily="2" charset="2"/>
              </a:rPr>
              <a:t> </a:t>
            </a:r>
            <a:r>
              <a:rPr lang="nb-NO" sz="2400" dirty="0" err="1"/>
              <a:t>Shortcut</a:t>
            </a:r>
            <a:r>
              <a:rPr lang="nb-NO" sz="2400" dirty="0"/>
              <a:t>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ED45AC-0128-F376-D45B-232FAC84701F}"/>
              </a:ext>
            </a:extLst>
          </p:cNvPr>
          <p:cNvSpPr txBox="1"/>
          <p:nvPr/>
        </p:nvSpPr>
        <p:spPr>
          <a:xfrm>
            <a:off x="683568" y="5157192"/>
            <a:ext cx="3078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 err="1"/>
              <a:t>Cleaned</a:t>
            </a:r>
            <a:r>
              <a:rPr lang="nb-NO" sz="2400" dirty="0"/>
              <a:t> </a:t>
            </a:r>
            <a:r>
              <a:rPr lang="nb-NO" sz="2400" dirty="0" err="1"/>
              <a:t>graph</a:t>
            </a:r>
            <a:endParaRPr lang="nb-NO" sz="2400" dirty="0"/>
          </a:p>
          <a:p>
            <a:pPr algn="ctr"/>
            <a:r>
              <a:rPr lang="nb-NO" sz="2400" dirty="0"/>
              <a:t>Has </a:t>
            </a:r>
            <a:r>
              <a:rPr lang="nb-NO" sz="2400" dirty="0">
                <a:solidFill>
                  <a:srgbClr val="0070C0"/>
                </a:solidFill>
              </a:rPr>
              <a:t>minimum </a:t>
            </a:r>
            <a:r>
              <a:rPr lang="nb-NO" sz="2400" dirty="0" err="1">
                <a:solidFill>
                  <a:srgbClr val="0070C0"/>
                </a:solidFill>
              </a:rPr>
              <a:t>degree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4E8A11-1AC0-79E8-1167-0DDB4263F691}"/>
              </a:ext>
            </a:extLst>
          </p:cNvPr>
          <p:cNvCxnSpPr/>
          <p:nvPr/>
        </p:nvCxnSpPr>
        <p:spPr>
          <a:xfrm>
            <a:off x="2123728" y="3140968"/>
            <a:ext cx="781556" cy="36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83C0BD-99B8-56FB-7865-0C9AA0C643B2}"/>
              </a:ext>
            </a:extLst>
          </p:cNvPr>
          <p:cNvCxnSpPr/>
          <p:nvPr/>
        </p:nvCxnSpPr>
        <p:spPr>
          <a:xfrm flipH="1" flipV="1">
            <a:off x="1166560" y="2924944"/>
            <a:ext cx="957168" cy="2160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ACBDA9-E810-72C5-1AF0-82E9AFAFB480}"/>
              </a:ext>
            </a:extLst>
          </p:cNvPr>
          <p:cNvCxnSpPr/>
          <p:nvPr/>
        </p:nvCxnSpPr>
        <p:spPr>
          <a:xfrm flipH="1">
            <a:off x="1166560" y="3140968"/>
            <a:ext cx="957168" cy="2880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3FC59D34-817E-442C-3C94-717BC282BEC4}"/>
              </a:ext>
            </a:extLst>
          </p:cNvPr>
          <p:cNvSpPr/>
          <p:nvPr/>
        </p:nvSpPr>
        <p:spPr>
          <a:xfrm>
            <a:off x="2627784" y="2943062"/>
            <a:ext cx="432048" cy="4320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496EA1-0AC2-29F3-7A79-E1CDC164DF44}"/>
              </a:ext>
            </a:extLst>
          </p:cNvPr>
          <p:cNvSpPr/>
          <p:nvPr/>
        </p:nvSpPr>
        <p:spPr>
          <a:xfrm>
            <a:off x="1856760" y="2943062"/>
            <a:ext cx="432048" cy="4320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94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 animBg="1"/>
      <p:bldP spid="11" grpId="1" animBg="1"/>
      <p:bldP spid="12" grpId="0" animBg="1"/>
      <p:bldP spid="23" grpId="0"/>
      <p:bldP spid="24" grpId="0"/>
      <p:bldP spid="31" grpId="0" animBg="1"/>
      <p:bldP spid="31" grpId="1" animBg="1"/>
      <p:bldP spid="3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292D8-429E-9C6C-7AF3-B45E56339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E5C7-F985-38C4-A939-0A13FB55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real Main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A69CEC-1AE2-A30C-463A-A2EE3C66242A}"/>
                  </a:ext>
                </a:extLst>
              </p:cNvPr>
              <p:cNvSpPr txBox="1"/>
              <p:nvPr/>
            </p:nvSpPr>
            <p:spPr>
              <a:xfrm>
                <a:off x="995498" y="1700808"/>
                <a:ext cx="71048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200" dirty="0"/>
                  <a:t>Let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</a:t>
                </a:r>
                <a:r>
                  <a:rPr lang="nb-NO" sz="3200" dirty="0"/>
                  <a:t> be a </a:t>
                </a:r>
                <a:r>
                  <a:rPr lang="nb-NO" sz="3200" dirty="0" err="1"/>
                  <a:t>graph</a:t>
                </a:r>
                <a:r>
                  <a:rPr lang="nb-NO" sz="3200" dirty="0"/>
                  <a:t> </a:t>
                </a:r>
                <a:r>
                  <a:rPr lang="nb-NO" sz="3200" dirty="0" err="1">
                    <a:solidFill>
                      <a:srgbClr val="0070C0"/>
                    </a:solidFill>
                  </a:rPr>
                  <a:t>of</a:t>
                </a:r>
                <a:r>
                  <a:rPr lang="nb-NO" sz="3200" dirty="0">
                    <a:solidFill>
                      <a:srgbClr val="0070C0"/>
                    </a:solidFill>
                  </a:rPr>
                  <a:t> </a:t>
                </a:r>
                <a:r>
                  <a:rPr lang="nb-NO" sz="3200" dirty="0" err="1">
                    <a:solidFill>
                      <a:srgbClr val="0070C0"/>
                    </a:solidFill>
                  </a:rPr>
                  <a:t>mimimum</a:t>
                </a:r>
                <a:r>
                  <a:rPr lang="nb-NO" sz="3200" dirty="0">
                    <a:solidFill>
                      <a:srgbClr val="0070C0"/>
                    </a:solidFill>
                  </a:rPr>
                  <a:t> </a:t>
                </a:r>
                <a:r>
                  <a:rPr lang="nb-NO" sz="3200" dirty="0" err="1">
                    <a:solidFill>
                      <a:srgbClr val="0070C0"/>
                    </a:solidFill>
                  </a:rPr>
                  <a:t>degree</a:t>
                </a:r>
                <a:r>
                  <a:rPr lang="nb-NO" sz="3200" dirty="0"/>
                  <a:t> </a:t>
                </a:r>
                <a14:m>
                  <m:oMath xmlns:m="http://schemas.openxmlformats.org/officeDocument/2006/math">
                    <m:r>
                      <a:rPr lang="nb-NO" sz="32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3200" dirty="0">
                    <a:solidFill>
                      <a:srgbClr val="C00000"/>
                    </a:solidFill>
                  </a:rPr>
                  <a:t> 3</a:t>
                </a:r>
                <a:endParaRPr lang="nb-NO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98" y="1700808"/>
                <a:ext cx="7104894" cy="584775"/>
              </a:xfrm>
              <a:prstGeom prst="rect">
                <a:avLst/>
              </a:prstGeom>
              <a:blipFill rotWithShape="1">
                <a:blip r:embed="rId2"/>
                <a:stretch>
                  <a:fillRect l="-2144" t="-12500" r="-1201" b="-3437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EC53A3-9904-770E-6826-D43BA5E8B939}"/>
                  </a:ext>
                </a:extLst>
              </p:cNvPr>
              <p:cNvSpPr txBox="1"/>
              <p:nvPr/>
            </p:nvSpPr>
            <p:spPr>
              <a:xfrm>
                <a:off x="1331346" y="3217044"/>
                <a:ext cx="63486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200" dirty="0"/>
                  <a:t>Let </a:t>
                </a:r>
                <a:r>
                  <a:rPr lang="nb-NO" sz="3200" dirty="0">
                    <a:solidFill>
                      <a:srgbClr val="C00000"/>
                    </a:solidFill>
                  </a:rPr>
                  <a:t>uv </a:t>
                </a:r>
                <a14:m>
                  <m:oMath xmlns:m="http://schemas.openxmlformats.org/officeDocument/2006/math">
                    <m:r>
                      <a:rPr lang="nb-NO" sz="3200" i="1">
                        <a:solidFill>
                          <a:srgbClr val="C00000"/>
                        </a:solidFill>
                        <a:latin typeface="Cambria Math"/>
                      </a:rPr>
                      <m:t>∈</m:t>
                    </m:r>
                  </m:oMath>
                </a14:m>
                <a:r>
                  <a:rPr lang="nb-NO" sz="3200" dirty="0">
                    <a:solidFill>
                      <a:srgbClr val="C00000"/>
                    </a:solidFill>
                  </a:rPr>
                  <a:t> E(G) </a:t>
                </a:r>
                <a:r>
                  <a:rPr lang="nb-NO" sz="3200" dirty="0"/>
                  <a:t>be a random </a:t>
                </a:r>
                <a:r>
                  <a:rPr lang="nb-NO" sz="3200" dirty="0" err="1"/>
                  <a:t>edge</a:t>
                </a:r>
                <a:r>
                  <a:rPr lang="nb-NO" sz="3200" dirty="0"/>
                  <a:t> </a:t>
                </a:r>
                <a:r>
                  <a:rPr lang="nb-NO" sz="3200" dirty="0" err="1"/>
                  <a:t>of</a:t>
                </a:r>
                <a:r>
                  <a:rPr lang="nb-NO" sz="3200" dirty="0"/>
                  <a:t>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</a:t>
                </a:r>
                <a:r>
                  <a:rPr lang="nb-NO" sz="3200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346" y="3217044"/>
                <a:ext cx="6348661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399" t="-12500" r="-1536" b="-3437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29DF4BA-6FE0-F3CC-35AB-E442D8357310}"/>
              </a:ext>
            </a:extLst>
          </p:cNvPr>
          <p:cNvSpPr txBox="1"/>
          <p:nvPr/>
        </p:nvSpPr>
        <p:spPr>
          <a:xfrm>
            <a:off x="1775061" y="4072429"/>
            <a:ext cx="5639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err="1"/>
              <a:t>Then</a:t>
            </a:r>
            <a:r>
              <a:rPr lang="nb-NO" sz="3200" dirty="0"/>
              <a:t> </a:t>
            </a:r>
            <a:r>
              <a:rPr lang="nb-NO" sz="3200" dirty="0" err="1"/>
              <a:t>with</a:t>
            </a:r>
            <a:r>
              <a:rPr lang="nb-NO" sz="3200" dirty="0"/>
              <a:t> </a:t>
            </a:r>
            <a:r>
              <a:rPr lang="nb-NO" sz="3200" dirty="0" err="1"/>
              <a:t>probability</a:t>
            </a:r>
            <a:r>
              <a:rPr lang="nb-NO" sz="3200" dirty="0"/>
              <a:t> at </a:t>
            </a:r>
            <a:r>
              <a:rPr lang="nb-NO" sz="3200" dirty="0" err="1"/>
              <a:t>least</a:t>
            </a:r>
            <a:r>
              <a:rPr lang="nb-NO" sz="3200" dirty="0"/>
              <a:t> </a:t>
            </a:r>
            <a:r>
              <a:rPr lang="nb-NO" sz="3200" dirty="0">
                <a:solidFill>
                  <a:srgbClr val="C00000"/>
                </a:solidFill>
              </a:rPr>
              <a:t>½</a:t>
            </a:r>
            <a:r>
              <a:rPr lang="nb-NO" sz="3200" dirty="0"/>
              <a:t>, </a:t>
            </a:r>
            <a:endParaRPr lang="nb-NO" sz="3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9DBA3-2F54-5DA2-0DA3-44113C69F06F}"/>
              </a:ext>
            </a:extLst>
          </p:cNvPr>
          <p:cNvSpPr txBox="1"/>
          <p:nvPr/>
        </p:nvSpPr>
        <p:spPr>
          <a:xfrm>
            <a:off x="1653529" y="2496964"/>
            <a:ext cx="5988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 Let </a:t>
            </a:r>
            <a:r>
              <a:rPr lang="nb-NO" sz="3200" dirty="0">
                <a:solidFill>
                  <a:srgbClr val="C00000"/>
                </a:solidFill>
              </a:rPr>
              <a:t>S</a:t>
            </a:r>
            <a:r>
              <a:rPr lang="nb-NO" sz="3200" dirty="0"/>
              <a:t> be a feedback </a:t>
            </a:r>
            <a:r>
              <a:rPr lang="nb-NO" sz="3200" dirty="0" err="1"/>
              <a:t>vertex</a:t>
            </a:r>
            <a:r>
              <a:rPr lang="nb-NO" sz="3200" dirty="0"/>
              <a:t> </a:t>
            </a:r>
            <a:r>
              <a:rPr lang="nb-NO" sz="3200" dirty="0" err="1"/>
              <a:t>set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>
                <a:solidFill>
                  <a:srgbClr val="C00000"/>
                </a:solidFill>
              </a:rPr>
              <a:t>G</a:t>
            </a:r>
            <a:endParaRPr lang="nb-NO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AC77D-AB71-1E39-8C15-99DCC550BADF}"/>
              </a:ext>
            </a:extLst>
          </p:cNvPr>
          <p:cNvSpPr txBox="1"/>
          <p:nvPr/>
        </p:nvSpPr>
        <p:spPr>
          <a:xfrm>
            <a:off x="2229593" y="4945236"/>
            <a:ext cx="4453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at </a:t>
            </a:r>
            <a:r>
              <a:rPr lang="nb-NO" sz="3200" dirty="0" err="1"/>
              <a:t>least</a:t>
            </a:r>
            <a:r>
              <a:rPr lang="nb-NO" sz="3200" dirty="0"/>
              <a:t> </a:t>
            </a:r>
            <a:r>
              <a:rPr lang="nb-NO" sz="3200" dirty="0" err="1"/>
              <a:t>one</a:t>
            </a:r>
            <a:r>
              <a:rPr lang="nb-NO" sz="3200" dirty="0"/>
              <a:t> </a:t>
            </a:r>
            <a:r>
              <a:rPr lang="nb-NO" sz="3200" dirty="0" err="1"/>
              <a:t>of</a:t>
            </a:r>
            <a:r>
              <a:rPr lang="nb-NO" sz="3200" dirty="0"/>
              <a:t> </a:t>
            </a:r>
            <a:r>
              <a:rPr lang="nb-NO" sz="3200" dirty="0">
                <a:solidFill>
                  <a:srgbClr val="C00000"/>
                </a:solidFill>
              </a:rPr>
              <a:t>{</a:t>
            </a:r>
            <a:r>
              <a:rPr lang="nb-NO" sz="3200" dirty="0" err="1">
                <a:solidFill>
                  <a:srgbClr val="C00000"/>
                </a:solidFill>
              </a:rPr>
              <a:t>u,v</a:t>
            </a:r>
            <a:r>
              <a:rPr lang="nb-NO" sz="3200" dirty="0">
                <a:solidFill>
                  <a:srgbClr val="C00000"/>
                </a:solidFill>
              </a:rPr>
              <a:t>} </a:t>
            </a:r>
            <a:r>
              <a:rPr lang="nb-NO" sz="3200" dirty="0"/>
              <a:t>is in </a:t>
            </a:r>
            <a:r>
              <a:rPr lang="nb-NO" sz="3200" dirty="0"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776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AF64F-8FCF-C179-CA2C-6E6CE3DEB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BC17-9818-6397-3DD7-1FA83841C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Algorithm </a:t>
            </a:r>
            <a:r>
              <a:rPr lang="nb-NO" dirty="0" err="1"/>
              <a:t>Assuming</a:t>
            </a:r>
            <a:r>
              <a:rPr lang="nb-NO" dirty="0"/>
              <a:t> Main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54BA35-A1C9-4AB5-EA93-C6E95159BDCD}"/>
                  </a:ext>
                </a:extLst>
              </p:cNvPr>
              <p:cNvSpPr txBox="1"/>
              <p:nvPr/>
            </p:nvSpPr>
            <p:spPr>
              <a:xfrm>
                <a:off x="599462" y="1758007"/>
                <a:ext cx="8114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S =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62" y="1758007"/>
                <a:ext cx="811441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1278" t="-10526" r="-3008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9446BB4-78A5-C5C1-2899-2EE783217A53}"/>
              </a:ext>
            </a:extLst>
          </p:cNvPr>
          <p:cNvSpPr txBox="1"/>
          <p:nvPr/>
        </p:nvSpPr>
        <p:spPr>
          <a:xfrm>
            <a:off x="605220" y="2132856"/>
            <a:ext cx="468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While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is not a </a:t>
            </a:r>
            <a:r>
              <a:rPr lang="nb-NO" sz="2400" dirty="0">
                <a:solidFill>
                  <a:srgbClr val="0070C0"/>
                </a:solidFill>
              </a:rPr>
              <a:t>Feedback </a:t>
            </a:r>
            <a:r>
              <a:rPr lang="nb-NO" sz="2400" dirty="0" err="1">
                <a:solidFill>
                  <a:srgbClr val="0070C0"/>
                </a:solidFill>
              </a:rPr>
              <a:t>Vertex</a:t>
            </a:r>
            <a:r>
              <a:rPr lang="nb-NO" sz="2400" dirty="0">
                <a:solidFill>
                  <a:srgbClr val="0070C0"/>
                </a:solidFill>
              </a:rPr>
              <a:t> 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5EB55-31EC-FE31-FCC7-7A8748C08566}"/>
              </a:ext>
            </a:extLst>
          </p:cNvPr>
          <p:cNvSpPr txBox="1"/>
          <p:nvPr/>
        </p:nvSpPr>
        <p:spPr>
          <a:xfrm>
            <a:off x="1115616" y="2852936"/>
            <a:ext cx="372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Pick</a:t>
            </a:r>
            <a:r>
              <a:rPr lang="nb-NO" sz="2400" dirty="0"/>
              <a:t> random </a:t>
            </a:r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uv</a:t>
            </a:r>
            <a:r>
              <a:rPr lang="nb-NO" sz="2400" dirty="0"/>
              <a:t> in </a:t>
            </a:r>
            <a:r>
              <a:rPr lang="nb-NO" sz="2400" dirty="0">
                <a:solidFill>
                  <a:srgbClr val="C00000"/>
                </a:solidFill>
              </a:rPr>
              <a:t>G -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7D890-089B-C67D-005E-6113C9931EA8}"/>
              </a:ext>
            </a:extLst>
          </p:cNvPr>
          <p:cNvSpPr txBox="1"/>
          <p:nvPr/>
        </p:nvSpPr>
        <p:spPr>
          <a:xfrm>
            <a:off x="1115616" y="3212976"/>
            <a:ext cx="372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Pick</a:t>
            </a:r>
            <a:r>
              <a:rPr lang="nb-NO" sz="2400" dirty="0"/>
              <a:t> random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x</a:t>
            </a:r>
            <a:r>
              <a:rPr lang="nb-NO" sz="2400" dirty="0"/>
              <a:t> in </a:t>
            </a:r>
            <a:r>
              <a:rPr lang="nb-NO" sz="2400" dirty="0">
                <a:solidFill>
                  <a:srgbClr val="C00000"/>
                </a:solidFill>
              </a:rPr>
              <a:t>{</a:t>
            </a:r>
            <a:r>
              <a:rPr lang="nb-NO" sz="2400" dirty="0" err="1">
                <a:solidFill>
                  <a:srgbClr val="C00000"/>
                </a:solidFill>
              </a:rPr>
              <a:t>u,v</a:t>
            </a:r>
            <a:r>
              <a:rPr lang="nb-NO" sz="2400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F0035-1344-2F12-5AD0-F2E3FE556DF0}"/>
              </a:ext>
            </a:extLst>
          </p:cNvPr>
          <p:cNvSpPr txBox="1"/>
          <p:nvPr/>
        </p:nvSpPr>
        <p:spPr>
          <a:xfrm>
            <a:off x="1126987" y="3530625"/>
            <a:ext cx="1428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Add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x</a:t>
            </a:r>
            <a:r>
              <a:rPr lang="nb-NO" sz="2400" dirty="0"/>
              <a:t> to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E94BA-BA15-04EE-2C49-A4FA0D4AD193}"/>
              </a:ext>
            </a:extLst>
          </p:cNvPr>
          <p:cNvSpPr txBox="1"/>
          <p:nvPr/>
        </p:nvSpPr>
        <p:spPr>
          <a:xfrm>
            <a:off x="725748" y="3939412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Output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A61EFE-42F8-94F2-6172-5397ECA41085}"/>
                  </a:ext>
                </a:extLst>
              </p:cNvPr>
              <p:cNvSpPr txBox="1"/>
              <p:nvPr/>
            </p:nvSpPr>
            <p:spPr>
              <a:xfrm>
                <a:off x="6156176" y="1640994"/>
                <a:ext cx="276357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000" dirty="0"/>
                  <a:t>Has </a:t>
                </a:r>
                <a:r>
                  <a:rPr lang="nb-NO" sz="2000" dirty="0" err="1"/>
                  <a:t>one</a:t>
                </a:r>
                <a:r>
                  <a:rPr lang="nb-NO" sz="2000" dirty="0"/>
                  <a:t> </a:t>
                </a:r>
                <a:r>
                  <a:rPr lang="nb-NO" sz="2000" dirty="0" err="1"/>
                  <a:t>endpoint</a:t>
                </a:r>
                <a:r>
                  <a:rPr lang="nb-NO" sz="2000" dirty="0"/>
                  <a:t> in </a:t>
                </a:r>
                <a:r>
                  <a:rPr lang="nb-NO" sz="2000" dirty="0">
                    <a:solidFill>
                      <a:srgbClr val="C00000"/>
                    </a:solidFill>
                  </a:rPr>
                  <a:t>OPT</a:t>
                </a:r>
              </a:p>
              <a:p>
                <a:pPr algn="ctr"/>
                <a:r>
                  <a:rPr lang="nb-NO" sz="2000" dirty="0"/>
                  <a:t> </a:t>
                </a:r>
                <a:r>
                  <a:rPr lang="nb-NO" sz="2000" dirty="0" err="1"/>
                  <a:t>with</a:t>
                </a:r>
                <a:r>
                  <a:rPr lang="nb-NO" sz="2000" dirty="0"/>
                  <a:t> </a:t>
                </a:r>
                <a:r>
                  <a:rPr lang="nb-NO" sz="2000" dirty="0" err="1"/>
                  <a:t>probability</a:t>
                </a:r>
                <a:r>
                  <a:rPr lang="nb-NO" sz="2000" dirty="0"/>
                  <a:t> </a:t>
                </a:r>
                <a14:m>
                  <m:oMath xmlns:m="http://schemas.openxmlformats.org/officeDocument/2006/math">
                    <m:r>
                      <a:rPr lang="nb-NO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000" dirty="0">
                    <a:solidFill>
                      <a:srgbClr val="C00000"/>
                    </a:solidFill>
                  </a:rPr>
                  <a:t> ½</a:t>
                </a:r>
                <a:r>
                  <a:rPr lang="nb-NO" sz="2000" dirty="0"/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640994"/>
                <a:ext cx="2763577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2208" t="-4310" r="-1766" b="-1465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29C149-FCA5-5C61-D090-EAC91F8DB6C1}"/>
                  </a:ext>
                </a:extLst>
              </p:cNvPr>
              <p:cNvSpPr txBox="1"/>
              <p:nvPr/>
            </p:nvSpPr>
            <p:spPr>
              <a:xfrm>
                <a:off x="5868144" y="3212976"/>
                <a:ext cx="24279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000" dirty="0"/>
                  <a:t>Is in </a:t>
                </a:r>
                <a:r>
                  <a:rPr lang="nb-NO" sz="2000" dirty="0">
                    <a:solidFill>
                      <a:srgbClr val="C00000"/>
                    </a:solidFill>
                  </a:rPr>
                  <a:t>OPT</a:t>
                </a:r>
              </a:p>
              <a:p>
                <a:pPr algn="ctr"/>
                <a:r>
                  <a:rPr lang="nb-NO" sz="2000" dirty="0"/>
                  <a:t> </a:t>
                </a:r>
                <a:r>
                  <a:rPr lang="nb-NO" sz="2000" dirty="0" err="1"/>
                  <a:t>with</a:t>
                </a:r>
                <a:r>
                  <a:rPr lang="nb-NO" sz="2000" dirty="0"/>
                  <a:t> </a:t>
                </a:r>
                <a:r>
                  <a:rPr lang="nb-NO" sz="2000" dirty="0" err="1"/>
                  <a:t>probability</a:t>
                </a:r>
                <a:r>
                  <a:rPr lang="nb-NO" sz="2000" dirty="0"/>
                  <a:t> </a:t>
                </a:r>
                <a14:m>
                  <m:oMath xmlns:m="http://schemas.openxmlformats.org/officeDocument/2006/math">
                    <m:r>
                      <a:rPr lang="nb-NO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000" dirty="0">
                    <a:solidFill>
                      <a:srgbClr val="C00000"/>
                    </a:solidFill>
                  </a:rPr>
                  <a:t> ½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212976"/>
                <a:ext cx="2427972" cy="707886"/>
              </a:xfrm>
              <a:prstGeom prst="rect">
                <a:avLst/>
              </a:prstGeom>
              <a:blipFill rotWithShape="1">
                <a:blip r:embed="rId5"/>
                <a:stretch>
                  <a:fillRect t="-4310" r="-2010" b="-1465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9D7179-3241-E343-737B-4393A029F217}"/>
                  </a:ext>
                </a:extLst>
              </p:cNvPr>
              <p:cNvSpPr txBox="1"/>
              <p:nvPr/>
            </p:nvSpPr>
            <p:spPr>
              <a:xfrm>
                <a:off x="6084168" y="4017258"/>
                <a:ext cx="24406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000" dirty="0">
                    <a:solidFill>
                      <a:srgbClr val="C00000"/>
                    </a:solidFill>
                  </a:rPr>
                  <a:t>|OPT|</a:t>
                </a:r>
                <a:r>
                  <a:rPr lang="nb-NO" sz="2000" dirty="0"/>
                  <a:t> </a:t>
                </a:r>
                <a:r>
                  <a:rPr lang="nb-NO" sz="2000" dirty="0" err="1"/>
                  <a:t>decreases</a:t>
                </a:r>
                <a:r>
                  <a:rPr lang="nb-NO" sz="2000" dirty="0"/>
                  <a:t> by </a:t>
                </a:r>
                <a:r>
                  <a:rPr lang="nb-NO" sz="2000" dirty="0">
                    <a:solidFill>
                      <a:srgbClr val="C00000"/>
                    </a:solidFill>
                  </a:rPr>
                  <a:t>1</a:t>
                </a:r>
                <a:br>
                  <a:rPr lang="nb-NO" sz="2000" dirty="0"/>
                </a:br>
                <a:r>
                  <a:rPr lang="nb-NO" sz="2000" dirty="0" err="1"/>
                  <a:t>with</a:t>
                </a:r>
                <a:r>
                  <a:rPr lang="nb-NO" sz="2000" dirty="0"/>
                  <a:t> </a:t>
                </a:r>
                <a:r>
                  <a:rPr lang="nb-NO" sz="2000" dirty="0" err="1"/>
                  <a:t>probability</a:t>
                </a:r>
                <a:r>
                  <a:rPr lang="nb-NO" sz="2000" dirty="0"/>
                  <a:t> </a:t>
                </a:r>
                <a14:m>
                  <m:oMath xmlns:m="http://schemas.openxmlformats.org/officeDocument/2006/math">
                    <m:r>
                      <a:rPr lang="nb-NO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000" dirty="0">
                    <a:solidFill>
                      <a:srgbClr val="C00000"/>
                    </a:solidFill>
                  </a:rPr>
                  <a:t> ¼</a:t>
                </a:r>
                <a:r>
                  <a:rPr lang="nb-NO" sz="2000" dirty="0"/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017258"/>
                <a:ext cx="2440668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2000" t="-4310" r="-2250" b="-1465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87B7F79-223F-0DAF-B907-6A6CB0FE2182}"/>
              </a:ext>
            </a:extLst>
          </p:cNvPr>
          <p:cNvSpPr txBox="1"/>
          <p:nvPr/>
        </p:nvSpPr>
        <p:spPr>
          <a:xfrm>
            <a:off x="2987824" y="5301208"/>
            <a:ext cx="2168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Success </a:t>
            </a:r>
            <a:r>
              <a:rPr lang="nb-NO" sz="2800" dirty="0" err="1"/>
              <a:t>prob</a:t>
            </a:r>
            <a:r>
              <a:rPr lang="nb-NO" sz="2800" dirty="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EAEBB-8821-8EA2-5439-687941A86ED3}"/>
              </a:ext>
            </a:extLst>
          </p:cNvPr>
          <p:cNvSpPr txBox="1"/>
          <p:nvPr/>
        </p:nvSpPr>
        <p:spPr>
          <a:xfrm>
            <a:off x="1119734" y="2492896"/>
            <a:ext cx="517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Clean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G – S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degree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0</a:t>
            </a:r>
            <a:r>
              <a:rPr lang="nb-NO" sz="2400" dirty="0"/>
              <a:t>, </a:t>
            </a:r>
            <a:r>
              <a:rPr lang="nb-NO" sz="2400" dirty="0">
                <a:solidFill>
                  <a:srgbClr val="C00000"/>
                </a:solidFill>
              </a:rPr>
              <a:t>1</a:t>
            </a:r>
            <a:r>
              <a:rPr lang="nb-NO" sz="2400" dirty="0"/>
              <a:t> and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 </a:t>
            </a:r>
            <a:r>
              <a:rPr lang="nb-NO" sz="2400" dirty="0" err="1"/>
              <a:t>vertices</a:t>
            </a:r>
            <a:endParaRPr lang="nb-N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62DFC2-F035-4267-E88F-C65CEEF4B756}"/>
                  </a:ext>
                </a:extLst>
              </p:cNvPr>
              <p:cNvSpPr txBox="1"/>
              <p:nvPr/>
            </p:nvSpPr>
            <p:spPr>
              <a:xfrm>
                <a:off x="5436096" y="5256333"/>
                <a:ext cx="985526" cy="69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nb-NO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28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nb-NO" sz="2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  <m:sup>
                              <m:r>
                                <a:rPr lang="nb-NO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b-NO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5256333"/>
                <a:ext cx="985526" cy="69294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14">
            <a:extLst>
              <a:ext uri="{FF2B5EF4-FFF2-40B4-BE49-F238E27FC236}">
                <a16:creationId xmlns:a16="http://schemas.microsoft.com/office/drawing/2014/main" id="{78F7BA4F-5DEF-9C4B-37C2-885A3E92C55C}"/>
              </a:ext>
            </a:extLst>
          </p:cNvPr>
          <p:cNvSpPr/>
          <p:nvPr/>
        </p:nvSpPr>
        <p:spPr>
          <a:xfrm>
            <a:off x="4932041" y="2363688"/>
            <a:ext cx="2105634" cy="720080"/>
          </a:xfrm>
          <a:custGeom>
            <a:avLst/>
            <a:gdLst>
              <a:gd name="connsiteX0" fmla="*/ 836763 w 836763"/>
              <a:gd name="connsiteY0" fmla="*/ 0 h 327803"/>
              <a:gd name="connsiteX1" fmla="*/ 638355 w 836763"/>
              <a:gd name="connsiteY1" fmla="*/ 224286 h 327803"/>
              <a:gd name="connsiteX2" fmla="*/ 0 w 836763"/>
              <a:gd name="connsiteY2" fmla="*/ 327803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6763" h="327803">
                <a:moveTo>
                  <a:pt x="836763" y="0"/>
                </a:moveTo>
                <a:cubicBezTo>
                  <a:pt x="807289" y="84826"/>
                  <a:pt x="777816" y="169652"/>
                  <a:pt x="638355" y="224286"/>
                </a:cubicBezTo>
                <a:cubicBezTo>
                  <a:pt x="498894" y="278920"/>
                  <a:pt x="249447" y="303361"/>
                  <a:pt x="0" y="327803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ECADA8-7F1A-69E2-45F3-72E808E33C41}"/>
              </a:ext>
            </a:extLst>
          </p:cNvPr>
          <p:cNvCxnSpPr/>
          <p:nvPr/>
        </p:nvCxnSpPr>
        <p:spPr>
          <a:xfrm flipH="1" flipV="1">
            <a:off x="4838430" y="3480102"/>
            <a:ext cx="1530283" cy="20906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24C380-C8A8-E540-7395-4352C98221A3}"/>
              </a:ext>
            </a:extLst>
          </p:cNvPr>
          <p:cNvCxnSpPr/>
          <p:nvPr/>
        </p:nvCxnSpPr>
        <p:spPr>
          <a:xfrm flipH="1" flipV="1">
            <a:off x="2764263" y="3761458"/>
            <a:ext cx="3247897" cy="531638"/>
          </a:xfrm>
          <a:prstGeom prst="straightConnector1">
            <a:avLst/>
          </a:prstGeom>
          <a:ln w="571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4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6" grpId="0"/>
      <p:bldP spid="3" grpId="0"/>
      <p:bldP spid="3" grpId="1"/>
      <p:bldP spid="9" grpId="0"/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23C73-D00A-DF2E-0258-A8F051D41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2E10-CAED-2192-2E94-950F2997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Proof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Main Lemma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8B5D66B-1E49-ACB0-3C62-F4967EDE29E4}"/>
              </a:ext>
            </a:extLst>
          </p:cNvPr>
          <p:cNvSpPr/>
          <p:nvPr/>
        </p:nvSpPr>
        <p:spPr>
          <a:xfrm>
            <a:off x="1547664" y="1772816"/>
            <a:ext cx="5576057" cy="757147"/>
          </a:xfrm>
          <a:custGeom>
            <a:avLst/>
            <a:gdLst>
              <a:gd name="connsiteX0" fmla="*/ 2861115 w 5576057"/>
              <a:gd name="connsiteY0" fmla="*/ 52147 h 757147"/>
              <a:gd name="connsiteX1" fmla="*/ 592367 w 5576057"/>
              <a:gd name="connsiteY1" fmla="*/ 43520 h 757147"/>
              <a:gd name="connsiteX2" fmla="*/ 350828 w 5576057"/>
              <a:gd name="connsiteY2" fmla="*/ 569732 h 757147"/>
              <a:gd name="connsiteX3" fmla="*/ 4905575 w 5576057"/>
              <a:gd name="connsiteY3" fmla="*/ 742260 h 757147"/>
              <a:gd name="connsiteX4" fmla="*/ 5345522 w 5576057"/>
              <a:gd name="connsiteY4" fmla="*/ 233301 h 757147"/>
              <a:gd name="connsiteX5" fmla="*/ 2861115 w 5576057"/>
              <a:gd name="connsiteY5" fmla="*/ 52147 h 75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6057" h="757147">
                <a:moveTo>
                  <a:pt x="2861115" y="52147"/>
                </a:moveTo>
                <a:cubicBezTo>
                  <a:pt x="2068923" y="20517"/>
                  <a:pt x="1010748" y="-42744"/>
                  <a:pt x="592367" y="43520"/>
                </a:cubicBezTo>
                <a:cubicBezTo>
                  <a:pt x="173986" y="129784"/>
                  <a:pt x="-368040" y="453275"/>
                  <a:pt x="350828" y="569732"/>
                </a:cubicBezTo>
                <a:cubicBezTo>
                  <a:pt x="1069696" y="686189"/>
                  <a:pt x="4073126" y="798332"/>
                  <a:pt x="4905575" y="742260"/>
                </a:cubicBezTo>
                <a:cubicBezTo>
                  <a:pt x="5738024" y="686188"/>
                  <a:pt x="5681952" y="348320"/>
                  <a:pt x="5345522" y="233301"/>
                </a:cubicBezTo>
                <a:cubicBezTo>
                  <a:pt x="5009092" y="118282"/>
                  <a:pt x="3653307" y="83777"/>
                  <a:pt x="2861115" y="5214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/>
              <a:t>S</a:t>
            </a:r>
            <a:endParaRPr lang="nb-NO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A7BE87-8F26-011D-786D-C01C51455F31}"/>
              </a:ext>
            </a:extLst>
          </p:cNvPr>
          <p:cNvCxnSpPr/>
          <p:nvPr/>
        </p:nvCxnSpPr>
        <p:spPr>
          <a:xfrm flipH="1">
            <a:off x="683568" y="3286432"/>
            <a:ext cx="864096" cy="7920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3A33E3-930D-A040-441E-0493AF907D28}"/>
              </a:ext>
            </a:extLst>
          </p:cNvPr>
          <p:cNvCxnSpPr/>
          <p:nvPr/>
        </p:nvCxnSpPr>
        <p:spPr>
          <a:xfrm>
            <a:off x="1259632" y="3574464"/>
            <a:ext cx="216024" cy="7920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337369-4C33-5E9D-3CC0-A5E5DFEAB918}"/>
              </a:ext>
            </a:extLst>
          </p:cNvPr>
          <p:cNvCxnSpPr/>
          <p:nvPr/>
        </p:nvCxnSpPr>
        <p:spPr>
          <a:xfrm>
            <a:off x="1547664" y="3264734"/>
            <a:ext cx="838304" cy="72008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7B5F0E-759A-5BDB-E71E-D5FE25E4B57E}"/>
              </a:ext>
            </a:extLst>
          </p:cNvPr>
          <p:cNvCxnSpPr/>
          <p:nvPr/>
        </p:nvCxnSpPr>
        <p:spPr>
          <a:xfrm flipH="1">
            <a:off x="1809904" y="3682476"/>
            <a:ext cx="241816" cy="9001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EB5088-6BB6-ACF0-4798-9C6C4E38E55F}"/>
              </a:ext>
            </a:extLst>
          </p:cNvPr>
          <p:cNvCxnSpPr/>
          <p:nvPr/>
        </p:nvCxnSpPr>
        <p:spPr>
          <a:xfrm flipH="1">
            <a:off x="3059832" y="3430448"/>
            <a:ext cx="864096" cy="7920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869EE7-8602-7186-83A8-B9FD99E5D075}"/>
              </a:ext>
            </a:extLst>
          </p:cNvPr>
          <p:cNvCxnSpPr/>
          <p:nvPr/>
        </p:nvCxnSpPr>
        <p:spPr>
          <a:xfrm>
            <a:off x="3743908" y="3624774"/>
            <a:ext cx="108012" cy="88579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B55490-60F8-6873-D371-678A2B542928}"/>
              </a:ext>
            </a:extLst>
          </p:cNvPr>
          <p:cNvCxnSpPr/>
          <p:nvPr/>
        </p:nvCxnSpPr>
        <p:spPr>
          <a:xfrm>
            <a:off x="3923928" y="3430448"/>
            <a:ext cx="838304" cy="69838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84F50-D0CE-F7C0-5387-0C1C92FA2FD1}"/>
              </a:ext>
            </a:extLst>
          </p:cNvPr>
          <p:cNvCxnSpPr/>
          <p:nvPr/>
        </p:nvCxnSpPr>
        <p:spPr>
          <a:xfrm flipH="1">
            <a:off x="5436096" y="3430448"/>
            <a:ext cx="864096" cy="7920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649290-8C58-C278-C0AD-2A5A3967C787}"/>
              </a:ext>
            </a:extLst>
          </p:cNvPr>
          <p:cNvCxnSpPr/>
          <p:nvPr/>
        </p:nvCxnSpPr>
        <p:spPr>
          <a:xfrm>
            <a:off x="6012160" y="3718480"/>
            <a:ext cx="216024" cy="7920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156515-D6FA-A538-B60A-19BF447AFF23}"/>
              </a:ext>
            </a:extLst>
          </p:cNvPr>
          <p:cNvCxnSpPr/>
          <p:nvPr/>
        </p:nvCxnSpPr>
        <p:spPr>
          <a:xfrm>
            <a:off x="6260245" y="3430448"/>
            <a:ext cx="1152128" cy="72008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3DCA0-5919-C6A7-135E-4BC4F60D6DCB}"/>
              </a:ext>
            </a:extLst>
          </p:cNvPr>
          <p:cNvCxnSpPr/>
          <p:nvPr/>
        </p:nvCxnSpPr>
        <p:spPr>
          <a:xfrm flipH="1">
            <a:off x="5567448" y="3826492"/>
            <a:ext cx="300696" cy="89865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3A9F43-9405-0170-3749-0AC7DF175916}"/>
              </a:ext>
            </a:extLst>
          </p:cNvPr>
          <p:cNvCxnSpPr/>
          <p:nvPr/>
        </p:nvCxnSpPr>
        <p:spPr>
          <a:xfrm>
            <a:off x="3797914" y="3934504"/>
            <a:ext cx="460262" cy="43204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DA91B16-ED5D-4B01-ACFC-E6C474FB592D}"/>
              </a:ext>
            </a:extLst>
          </p:cNvPr>
          <p:cNvSpPr txBox="1"/>
          <p:nvPr/>
        </p:nvSpPr>
        <p:spPr>
          <a:xfrm>
            <a:off x="7607348" y="3431902"/>
            <a:ext cx="1036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600" dirty="0">
                <a:solidFill>
                  <a:schemeClr val="accent2">
                    <a:lumMod val="75000"/>
                  </a:schemeClr>
                </a:solidFill>
              </a:rPr>
              <a:t>BAD</a:t>
            </a:r>
          </a:p>
          <a:p>
            <a:pPr algn="ctr"/>
            <a:r>
              <a:rPr lang="nb-NO" sz="2800" dirty="0" err="1"/>
              <a:t>edges</a:t>
            </a:r>
            <a:endParaRPr lang="nb-NO" sz="2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FE6EE0-E9F2-5A12-5D02-2BAA80A33DE6}"/>
              </a:ext>
            </a:extLst>
          </p:cNvPr>
          <p:cNvCxnSpPr/>
          <p:nvPr/>
        </p:nvCxnSpPr>
        <p:spPr>
          <a:xfrm flipH="1" flipV="1">
            <a:off x="2385968" y="2276872"/>
            <a:ext cx="673864" cy="185565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F41541-079B-4052-A375-0C4D0354BB88}"/>
              </a:ext>
            </a:extLst>
          </p:cNvPr>
          <p:cNvCxnSpPr/>
          <p:nvPr/>
        </p:nvCxnSpPr>
        <p:spPr>
          <a:xfrm flipH="1" flipV="1">
            <a:off x="2875869" y="2276872"/>
            <a:ext cx="183963" cy="185565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92C31C-DBD1-B48F-B809-60DCC4C697AA}"/>
              </a:ext>
            </a:extLst>
          </p:cNvPr>
          <p:cNvCxnSpPr/>
          <p:nvPr/>
        </p:nvCxnSpPr>
        <p:spPr>
          <a:xfrm flipH="1" flipV="1">
            <a:off x="3235909" y="2276872"/>
            <a:ext cx="616011" cy="223369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968565-503F-5093-515A-A89FF130B425}"/>
              </a:ext>
            </a:extLst>
          </p:cNvPr>
          <p:cNvCxnSpPr/>
          <p:nvPr/>
        </p:nvCxnSpPr>
        <p:spPr>
          <a:xfrm>
            <a:off x="3543914" y="2276872"/>
            <a:ext cx="308006" cy="2232248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C2EA68-E655-FE96-9307-100C484930F5}"/>
              </a:ext>
            </a:extLst>
          </p:cNvPr>
          <p:cNvCxnSpPr/>
          <p:nvPr/>
        </p:nvCxnSpPr>
        <p:spPr>
          <a:xfrm flipH="1">
            <a:off x="4762232" y="2276872"/>
            <a:ext cx="673864" cy="1837652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992DD2-91AC-236C-4005-59551FCF5AE0}"/>
              </a:ext>
            </a:extLst>
          </p:cNvPr>
          <p:cNvCxnSpPr/>
          <p:nvPr/>
        </p:nvCxnSpPr>
        <p:spPr>
          <a:xfrm flipH="1">
            <a:off x="4762232" y="2276872"/>
            <a:ext cx="336932" cy="1837652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5340C4-70C5-50F3-8200-AC1C561314BB}"/>
              </a:ext>
            </a:extLst>
          </p:cNvPr>
          <p:cNvCxnSpPr/>
          <p:nvPr/>
        </p:nvCxnSpPr>
        <p:spPr>
          <a:xfrm>
            <a:off x="3923928" y="2276872"/>
            <a:ext cx="334248" cy="208968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3E247B-8387-6DB6-5A88-D274EA6652D6}"/>
              </a:ext>
            </a:extLst>
          </p:cNvPr>
          <p:cNvCxnSpPr/>
          <p:nvPr/>
        </p:nvCxnSpPr>
        <p:spPr>
          <a:xfrm flipH="1">
            <a:off x="4258176" y="2348880"/>
            <a:ext cx="504056" cy="2017672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14A180-D12B-3535-9893-A1F66195F0AF}"/>
              </a:ext>
            </a:extLst>
          </p:cNvPr>
          <p:cNvCxnSpPr/>
          <p:nvPr/>
        </p:nvCxnSpPr>
        <p:spPr>
          <a:xfrm flipH="1" flipV="1">
            <a:off x="3059832" y="2276872"/>
            <a:ext cx="392101" cy="1549620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CE3568-A31D-7B5F-A56B-6A8FDB122B74}"/>
              </a:ext>
            </a:extLst>
          </p:cNvPr>
          <p:cNvSpPr txBox="1"/>
          <p:nvPr/>
        </p:nvSpPr>
        <p:spPr>
          <a:xfrm>
            <a:off x="5324141" y="2700209"/>
            <a:ext cx="231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solidFill>
                  <a:schemeClr val="accent3">
                    <a:lumMod val="50000"/>
                  </a:schemeClr>
                </a:solidFill>
              </a:rPr>
              <a:t>GOOD</a:t>
            </a:r>
            <a:r>
              <a:rPr lang="nb-NO" sz="3200" dirty="0"/>
              <a:t> </a:t>
            </a:r>
            <a:r>
              <a:rPr lang="nb-NO" sz="3200" dirty="0" err="1"/>
              <a:t>edges</a:t>
            </a:r>
            <a:endParaRPr lang="nb-NO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EE44C8-7C31-F533-9E32-7362CEB47AB8}"/>
              </a:ext>
            </a:extLst>
          </p:cNvPr>
          <p:cNvSpPr txBox="1"/>
          <p:nvPr/>
        </p:nvSpPr>
        <p:spPr>
          <a:xfrm>
            <a:off x="467544" y="4941168"/>
            <a:ext cx="25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Sufficient</a:t>
            </a:r>
            <a:r>
              <a:rPr lang="nb-NO" sz="2400" dirty="0"/>
              <a:t> to show: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013027-9D69-2AF3-2605-DA0B26A82078}"/>
              </a:ext>
            </a:extLst>
          </p:cNvPr>
          <p:cNvSpPr txBox="1"/>
          <p:nvPr/>
        </p:nvSpPr>
        <p:spPr>
          <a:xfrm>
            <a:off x="395536" y="5642084"/>
            <a:ext cx="8401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each</a:t>
            </a:r>
            <a:r>
              <a:rPr lang="nb-NO" sz="2800" dirty="0"/>
              <a:t> </a:t>
            </a:r>
            <a:r>
              <a:rPr lang="nb-NO" sz="2800" dirty="0" err="1"/>
              <a:t>component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G – S </a:t>
            </a:r>
            <a:r>
              <a:rPr lang="nb-NO" sz="2800" dirty="0"/>
              <a:t>has more </a:t>
            </a:r>
            <a:r>
              <a:rPr lang="nb-NO" sz="2800" dirty="0" err="1">
                <a:solidFill>
                  <a:schemeClr val="accent3">
                    <a:lumMod val="50000"/>
                  </a:schemeClr>
                </a:solidFill>
              </a:rPr>
              <a:t>good</a:t>
            </a:r>
            <a:r>
              <a:rPr lang="nb-NO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nb-NO" sz="2800" dirty="0" err="1"/>
              <a:t>than</a:t>
            </a:r>
            <a:r>
              <a:rPr lang="nb-NO" sz="2800" dirty="0"/>
              <a:t> </a:t>
            </a:r>
            <a:r>
              <a:rPr lang="nb-NO" sz="2800" dirty="0">
                <a:solidFill>
                  <a:schemeClr val="accent2">
                    <a:lumMod val="75000"/>
                  </a:schemeClr>
                </a:solidFill>
              </a:rPr>
              <a:t>bad</a:t>
            </a:r>
            <a:r>
              <a:rPr lang="nb-NO" sz="2800" dirty="0"/>
              <a:t> </a:t>
            </a:r>
            <a:r>
              <a:rPr lang="nb-NO" sz="2800" dirty="0" err="1"/>
              <a:t>edges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5777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40" grpId="0"/>
      <p:bldP spid="41" grpId="0"/>
      <p:bldP spid="4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E9798-336F-8E16-CE66-9BC09E3A2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D9C4-0EC8-1BA0-5B1E-2C7F610A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Bad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4111F3A-B1DC-65F4-2755-761464EC134C}"/>
              </a:ext>
            </a:extLst>
          </p:cNvPr>
          <p:cNvCxnSpPr/>
          <p:nvPr/>
        </p:nvCxnSpPr>
        <p:spPr>
          <a:xfrm flipH="1">
            <a:off x="3627346" y="1643032"/>
            <a:ext cx="864096" cy="7920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C7F5B-B28B-7321-829B-96AB15C78E71}"/>
              </a:ext>
            </a:extLst>
          </p:cNvPr>
          <p:cNvCxnSpPr/>
          <p:nvPr/>
        </p:nvCxnSpPr>
        <p:spPr>
          <a:xfrm>
            <a:off x="4311422" y="1837358"/>
            <a:ext cx="108012" cy="88579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53EA02-A14C-1A8A-E1A5-E04687A6BC19}"/>
              </a:ext>
            </a:extLst>
          </p:cNvPr>
          <p:cNvCxnSpPr/>
          <p:nvPr/>
        </p:nvCxnSpPr>
        <p:spPr>
          <a:xfrm>
            <a:off x="4491442" y="1643032"/>
            <a:ext cx="838304" cy="69838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2ED320-DD41-0435-5416-1C52F9D9DD6F}"/>
              </a:ext>
            </a:extLst>
          </p:cNvPr>
          <p:cNvCxnSpPr/>
          <p:nvPr/>
        </p:nvCxnSpPr>
        <p:spPr>
          <a:xfrm>
            <a:off x="4365428" y="2147088"/>
            <a:ext cx="460262" cy="43204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517CB7-351D-7CB9-1B76-E54D887213D4}"/>
              </a:ext>
            </a:extLst>
          </p:cNvPr>
          <p:cNvCxnSpPr/>
          <p:nvPr/>
        </p:nvCxnSpPr>
        <p:spPr>
          <a:xfrm flipH="1" flipV="1">
            <a:off x="3275856" y="1353552"/>
            <a:ext cx="351490" cy="991558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66788-CEEC-E95A-95AB-A120F29F4AE1}"/>
              </a:ext>
            </a:extLst>
          </p:cNvPr>
          <p:cNvCxnSpPr/>
          <p:nvPr/>
        </p:nvCxnSpPr>
        <p:spPr>
          <a:xfrm flipH="1" flipV="1">
            <a:off x="3535364" y="1264266"/>
            <a:ext cx="91983" cy="108084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D03B03-BD1A-C453-CD9E-4698C8DB6157}"/>
              </a:ext>
            </a:extLst>
          </p:cNvPr>
          <p:cNvCxnSpPr/>
          <p:nvPr/>
        </p:nvCxnSpPr>
        <p:spPr>
          <a:xfrm flipH="1" flipV="1">
            <a:off x="4398007" y="1196752"/>
            <a:ext cx="21427" cy="1547448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874868-B3B1-49DB-0E8F-00F7456FFD12}"/>
              </a:ext>
            </a:extLst>
          </p:cNvPr>
          <p:cNvCxnSpPr/>
          <p:nvPr/>
        </p:nvCxnSpPr>
        <p:spPr>
          <a:xfrm flipH="1">
            <a:off x="5329746" y="1328104"/>
            <a:ext cx="386440" cy="99900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983BF9-304D-D568-3BA1-7B654B73E73F}"/>
              </a:ext>
            </a:extLst>
          </p:cNvPr>
          <p:cNvCxnSpPr/>
          <p:nvPr/>
        </p:nvCxnSpPr>
        <p:spPr>
          <a:xfrm flipH="1">
            <a:off x="5329746" y="1408282"/>
            <a:ext cx="168466" cy="918826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662EFF-160E-9791-EB93-7161A2A10F03}"/>
              </a:ext>
            </a:extLst>
          </p:cNvPr>
          <p:cNvCxnSpPr/>
          <p:nvPr/>
        </p:nvCxnSpPr>
        <p:spPr>
          <a:xfrm>
            <a:off x="4779474" y="1408282"/>
            <a:ext cx="46216" cy="117085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A0058E-236F-4602-B685-2252C3CE5BA1}"/>
              </a:ext>
            </a:extLst>
          </p:cNvPr>
          <p:cNvCxnSpPr/>
          <p:nvPr/>
        </p:nvCxnSpPr>
        <p:spPr>
          <a:xfrm flipH="1">
            <a:off x="4825690" y="1408282"/>
            <a:ext cx="252028" cy="117085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8641E8-7486-5FD5-FA88-23A18080BB71}"/>
              </a:ext>
            </a:extLst>
          </p:cNvPr>
          <p:cNvCxnSpPr/>
          <p:nvPr/>
        </p:nvCxnSpPr>
        <p:spPr>
          <a:xfrm flipH="1" flipV="1">
            <a:off x="3823396" y="1353552"/>
            <a:ext cx="196052" cy="685524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335842-7F8A-37CE-6FDD-02C54F5CB375}"/>
              </a:ext>
            </a:extLst>
          </p:cNvPr>
          <p:cNvSpPr txBox="1"/>
          <p:nvPr/>
        </p:nvSpPr>
        <p:spPr>
          <a:xfrm>
            <a:off x="395536" y="2975904"/>
            <a:ext cx="5925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Bad </a:t>
            </a:r>
            <a:r>
              <a:rPr lang="nb-NO" sz="2000" dirty="0" err="1"/>
              <a:t>component</a:t>
            </a:r>
            <a:r>
              <a:rPr lang="nb-NO" sz="2000" dirty="0"/>
              <a:t> (</a:t>
            </a:r>
            <a:r>
              <a:rPr lang="nb-NO" sz="2000" dirty="0" err="1"/>
              <a:t>tree</a:t>
            </a:r>
            <a:r>
              <a:rPr lang="nb-NO" sz="2000" dirty="0"/>
              <a:t>!) has 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nb-NO" sz="2000" dirty="0"/>
              <a:t> bad </a:t>
            </a:r>
            <a:r>
              <a:rPr lang="nb-NO" sz="2000" dirty="0" err="1"/>
              <a:t>edges</a:t>
            </a:r>
            <a:r>
              <a:rPr lang="nb-NO" sz="2000" dirty="0"/>
              <a:t> </a:t>
            </a:r>
            <a:r>
              <a:rPr lang="nb-NO" sz="2000" dirty="0">
                <a:sym typeface="Wingdings" panose="05000000000000000000" pitchFamily="2" charset="2"/>
              </a:rPr>
              <a:t> </a:t>
            </a:r>
            <a:r>
              <a:rPr lang="nb-NO" sz="20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b+1</a:t>
            </a:r>
            <a:r>
              <a:rPr lang="nb-NO" sz="2000" dirty="0">
                <a:sym typeface="Wingdings" panose="05000000000000000000" pitchFamily="2" charset="2"/>
              </a:rPr>
              <a:t> </a:t>
            </a:r>
            <a:r>
              <a:rPr lang="nb-NO" sz="2000" dirty="0" err="1">
                <a:sym typeface="Wingdings" panose="05000000000000000000" pitchFamily="2" charset="2"/>
              </a:rPr>
              <a:t>vertices</a:t>
            </a:r>
            <a:endParaRPr lang="nb-NO" sz="2000" dirty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741723-DBD3-68F6-9F38-6026B948BBD8}"/>
                  </a:ext>
                </a:extLst>
              </p:cNvPr>
              <p:cNvSpPr txBox="1"/>
              <p:nvPr/>
            </p:nvSpPr>
            <p:spPr>
              <a:xfrm>
                <a:off x="3779912" y="3367882"/>
                <a:ext cx="50593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>
                    <a:sym typeface="Wingdings" panose="05000000000000000000" pitchFamily="2" charset="2"/>
                  </a:rPr>
                  <a:t>In </a:t>
                </a:r>
                <a:r>
                  <a:rPr lang="nb-NO" sz="2000" dirty="0" err="1">
                    <a:sym typeface="Wingdings" panose="05000000000000000000" pitchFamily="2" charset="2"/>
                  </a:rPr>
                  <a:t>the</a:t>
                </a:r>
                <a:r>
                  <a:rPr lang="nb-NO" sz="2000" dirty="0">
                    <a:sym typeface="Wingdings" panose="05000000000000000000" pitchFamily="2" charset="2"/>
                  </a:rPr>
                  <a:t> </a:t>
                </a:r>
                <a:r>
                  <a:rPr lang="nb-NO" sz="2000" dirty="0" err="1">
                    <a:sym typeface="Wingdings" panose="05000000000000000000" pitchFamily="2" charset="2"/>
                  </a:rPr>
                  <a:t>tree</a:t>
                </a:r>
                <a:r>
                  <a:rPr lang="nb-NO" sz="2000" dirty="0">
                    <a:sym typeface="Wingdings" panose="05000000000000000000" pitchFamily="2" charset="2"/>
                  </a:rPr>
                  <a:t>, </a:t>
                </a:r>
                <a:r>
                  <a:rPr lang="nb-NO" sz="2000" dirty="0" err="1">
                    <a:sym typeface="Wingdings" panose="05000000000000000000" pitchFamily="2" charset="2"/>
                  </a:rPr>
                  <a:t>the</a:t>
                </a:r>
                <a:r>
                  <a:rPr lang="nb-NO" sz="2000" dirty="0">
                    <a:sym typeface="Wingdings" panose="05000000000000000000" pitchFamily="2" charset="2"/>
                  </a:rPr>
                  <a:t> </a:t>
                </a:r>
                <a:r>
                  <a:rPr lang="nb-NO" sz="2000" dirty="0" err="1">
                    <a:sym typeface="Wingdings" panose="05000000000000000000" pitchFamily="2" charset="2"/>
                  </a:rPr>
                  <a:t>vertices</a:t>
                </a:r>
                <a:r>
                  <a:rPr lang="nb-NO" sz="2000" dirty="0">
                    <a:sym typeface="Wingdings" panose="05000000000000000000" pitchFamily="2" charset="2"/>
                  </a:rPr>
                  <a:t> have </a:t>
                </a:r>
                <a:r>
                  <a:rPr lang="nb-NO" sz="2000" dirty="0" err="1">
                    <a:sym typeface="Wingdings" panose="05000000000000000000" pitchFamily="2" charset="2"/>
                  </a:rPr>
                  <a:t>degree</a:t>
                </a:r>
                <a:r>
                  <a:rPr lang="nb-NO" sz="2000" dirty="0">
                    <a:sym typeface="Wingdings" panose="05000000000000000000" pitchFamily="2" charset="2"/>
                  </a:rPr>
                  <a:t> </a:t>
                </a:r>
                <a:r>
                  <a:rPr lang="nb-NO" sz="20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1</a:t>
                </a:r>
                <a:r>
                  <a:rPr lang="nb-NO" sz="2000" dirty="0">
                    <a:sym typeface="Wingdings" panose="05000000000000000000" pitchFamily="2" charset="2"/>
                  </a:rPr>
                  <a:t>,</a:t>
                </a:r>
                <a:r>
                  <a:rPr lang="nb-NO" sz="20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2</a:t>
                </a:r>
                <a:r>
                  <a:rPr lang="nb-NO" sz="2000" dirty="0">
                    <a:sym typeface="Wingdings" panose="05000000000000000000" pitchFamily="2" charset="2"/>
                  </a:rPr>
                  <a:t> or </a:t>
                </a:r>
                <a14:m>
                  <m:oMath xmlns:m="http://schemas.openxmlformats.org/officeDocument/2006/math">
                    <m:r>
                      <a:rPr lang="nb-NO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sym typeface="Wingdings" panose="05000000000000000000" pitchFamily="2" charset="2"/>
                      </a:rPr>
                      <m:t>≥</m:t>
                    </m:r>
                  </m:oMath>
                </a14:m>
                <a:r>
                  <a:rPr lang="nb-NO" sz="20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3</a:t>
                </a:r>
                <a:endParaRPr lang="nb-NO" sz="2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3367882"/>
                <a:ext cx="5059398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1205" t="-7576" r="-361" b="-257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F2E1333-E20B-27C5-B3AC-C821EF068815}"/>
                  </a:ext>
                </a:extLst>
              </p:cNvPr>
              <p:cNvSpPr txBox="1"/>
              <p:nvPr/>
            </p:nvSpPr>
            <p:spPr>
              <a:xfrm>
                <a:off x="395536" y="3840000"/>
                <a:ext cx="65426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ym typeface="Wingdings" panose="05000000000000000000" pitchFamily="2" charset="2"/>
                  </a:rPr>
                  <a:t>Each </a:t>
                </a:r>
                <a:r>
                  <a:rPr lang="nb-NO" sz="2400" dirty="0" err="1">
                    <a:sym typeface="Wingdings" panose="05000000000000000000" pitchFamily="2" charset="2"/>
                  </a:rPr>
                  <a:t>vertex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of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degree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1</a:t>
                </a:r>
                <a:r>
                  <a:rPr lang="nb-NO" sz="2400" dirty="0">
                    <a:sym typeface="Wingdings" panose="05000000000000000000" pitchFamily="2" charset="2"/>
                  </a:rPr>
                  <a:t> in </a:t>
                </a:r>
                <a:r>
                  <a:rPr lang="nb-NO" sz="2400" dirty="0" err="1">
                    <a:sym typeface="Wingdings" panose="05000000000000000000" pitchFamily="2" charset="2"/>
                  </a:rPr>
                  <a:t>tree</a:t>
                </a:r>
                <a:r>
                  <a:rPr lang="nb-NO" sz="2400" dirty="0">
                    <a:sym typeface="Wingdings" panose="05000000000000000000" pitchFamily="2" charset="2"/>
                  </a:rPr>
                  <a:t> has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sym typeface="Wingdings" panose="05000000000000000000" pitchFamily="2" charset="2"/>
                      </a:rPr>
                      <m:t>≥2</m:t>
                    </m:r>
                  </m:oMath>
                </a14:m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good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edges</a:t>
                </a:r>
                <a:endParaRPr lang="nb-NO" sz="24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840000"/>
                <a:ext cx="6542625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491" t="-10526" r="-559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218118-5031-C6A2-C6BC-63D5980E9E40}"/>
                  </a:ext>
                </a:extLst>
              </p:cNvPr>
              <p:cNvSpPr txBox="1"/>
              <p:nvPr/>
            </p:nvSpPr>
            <p:spPr>
              <a:xfrm>
                <a:off x="395536" y="4231978"/>
                <a:ext cx="6422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ym typeface="Wingdings" panose="05000000000000000000" pitchFamily="2" charset="2"/>
                  </a:rPr>
                  <a:t>Each </a:t>
                </a:r>
                <a:r>
                  <a:rPr lang="nb-NO" sz="2400" dirty="0" err="1">
                    <a:sym typeface="Wingdings" panose="05000000000000000000" pitchFamily="2" charset="2"/>
                  </a:rPr>
                  <a:t>vertex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of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degree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2</a:t>
                </a:r>
                <a:r>
                  <a:rPr lang="nb-NO" sz="2400" dirty="0">
                    <a:sym typeface="Wingdings" panose="05000000000000000000" pitchFamily="2" charset="2"/>
                  </a:rPr>
                  <a:t> in </a:t>
                </a:r>
                <a:r>
                  <a:rPr lang="nb-NO" sz="2400" dirty="0" err="1">
                    <a:sym typeface="Wingdings" panose="05000000000000000000" pitchFamily="2" charset="2"/>
                  </a:rPr>
                  <a:t>tree</a:t>
                </a:r>
                <a:r>
                  <a:rPr lang="nb-NO" sz="2400" dirty="0">
                    <a:sym typeface="Wingdings" panose="05000000000000000000" pitchFamily="2" charset="2"/>
                  </a:rPr>
                  <a:t> has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sym typeface="Wingdings" panose="05000000000000000000" pitchFamily="2" charset="2"/>
                      </a:rPr>
                      <m:t>≥1</m:t>
                    </m:r>
                  </m:oMath>
                </a14:m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good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edge</a:t>
                </a:r>
                <a:endParaRPr lang="nb-NO" sz="24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231978"/>
                <a:ext cx="6422399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519" t="-10526" r="-570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34B026-9896-7589-592F-E3505616CC33}"/>
                  </a:ext>
                </a:extLst>
              </p:cNvPr>
              <p:cNvSpPr txBox="1"/>
              <p:nvPr/>
            </p:nvSpPr>
            <p:spPr>
              <a:xfrm>
                <a:off x="395536" y="4664026"/>
                <a:ext cx="68993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ym typeface="Wingdings" panose="05000000000000000000" pitchFamily="2" charset="2"/>
                  </a:rPr>
                  <a:t>Each </a:t>
                </a:r>
                <a:r>
                  <a:rPr lang="nb-NO" sz="2400" dirty="0" err="1">
                    <a:sym typeface="Wingdings" panose="05000000000000000000" pitchFamily="2" charset="2"/>
                  </a:rPr>
                  <a:t>vertex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of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degree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sym typeface="Wingdings" panose="05000000000000000000" pitchFamily="2" charset="2"/>
                      </a:rPr>
                      <m:t>≥ </m:t>
                    </m:r>
                  </m:oMath>
                </a14:m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3</a:t>
                </a:r>
                <a:r>
                  <a:rPr lang="nb-NO" sz="2400" dirty="0">
                    <a:sym typeface="Wingdings" panose="05000000000000000000" pitchFamily="2" charset="2"/>
                  </a:rPr>
                  <a:t> … </a:t>
                </a:r>
                <a:r>
                  <a:rPr lang="nb-NO" sz="2400" dirty="0" err="1">
                    <a:sym typeface="Wingdings" panose="05000000000000000000" pitchFamily="2" charset="2"/>
                  </a:rPr>
                  <a:t>may</a:t>
                </a:r>
                <a:r>
                  <a:rPr lang="nb-NO" sz="2400" dirty="0">
                    <a:sym typeface="Wingdings" panose="05000000000000000000" pitchFamily="2" charset="2"/>
                  </a:rPr>
                  <a:t> have 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0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good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 err="1">
                    <a:sym typeface="Wingdings" panose="05000000000000000000" pitchFamily="2" charset="2"/>
                  </a:rPr>
                  <a:t>edges</a:t>
                </a:r>
                <a:r>
                  <a:rPr lang="nb-NO" sz="2400" dirty="0">
                    <a:sym typeface="Wingdings" panose="05000000000000000000" pitchFamily="2" charset="2"/>
                  </a:rPr>
                  <a:t>...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664026"/>
                <a:ext cx="6899389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413" t="-10526" r="-530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E0D33C-3184-1BC3-93F3-61322AFF0028}"/>
                  </a:ext>
                </a:extLst>
              </p:cNvPr>
              <p:cNvSpPr txBox="1"/>
              <p:nvPr/>
            </p:nvSpPr>
            <p:spPr>
              <a:xfrm>
                <a:off x="6084168" y="5064136"/>
                <a:ext cx="284000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400" dirty="0">
                    <a:sym typeface="Wingdings" panose="05000000000000000000" pitchFamily="2" charset="2"/>
                  </a:rPr>
                  <a:t>… </a:t>
                </a:r>
                <a:r>
                  <a:rPr lang="nb-NO" sz="2400" dirty="0" err="1">
                    <a:sym typeface="Wingdings" panose="05000000000000000000" pitchFamily="2" charset="2"/>
                  </a:rPr>
                  <a:t>but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#</a:t>
                </a:r>
                <a:r>
                  <a:rPr lang="nb-NO" sz="2400" dirty="0" err="1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degree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  <a:sym typeface="Wingdings" panose="05000000000000000000" pitchFamily="2" charset="2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3 </a:t>
                </a:r>
                <a:r>
                  <a:rPr lang="nb-NO" sz="2400" dirty="0">
                    <a:sym typeface="Wingdings" panose="05000000000000000000" pitchFamily="2" charset="2"/>
                  </a:rPr>
                  <a:t>is </a:t>
                </a:r>
              </a:p>
              <a:p>
                <a:pPr algn="ctr"/>
                <a:r>
                  <a:rPr lang="nb-NO" sz="2400" dirty="0">
                    <a:sym typeface="Wingdings" panose="05000000000000000000" pitchFamily="2" charset="2"/>
                  </a:rPr>
                  <a:t>less </a:t>
                </a:r>
                <a:r>
                  <a:rPr lang="nb-NO" sz="2400" dirty="0" err="1">
                    <a:sym typeface="Wingdings" panose="05000000000000000000" pitchFamily="2" charset="2"/>
                  </a:rPr>
                  <a:t>than</a:t>
                </a:r>
                <a:r>
                  <a:rPr lang="nb-NO" sz="2400" dirty="0">
                    <a:sym typeface="Wingdings" panose="05000000000000000000" pitchFamily="2" charset="2"/>
                  </a:rPr>
                  <a:t> 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#</a:t>
                </a:r>
                <a:r>
                  <a:rPr lang="nb-NO" sz="2400" dirty="0" err="1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degree</a:t>
                </a:r>
                <a:r>
                  <a:rPr lang="nb-NO" sz="2400" dirty="0">
                    <a:solidFill>
                      <a:schemeClr val="accent2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 1</a:t>
                </a:r>
                <a:r>
                  <a:rPr lang="nb-NO" sz="2400" dirty="0">
                    <a:sym typeface="Wingdings" panose="05000000000000000000" pitchFamily="2" charset="2"/>
                  </a:rPr>
                  <a:t>! 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064136"/>
                <a:ext cx="2840008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2790" t="-5882" r="-3004" b="-1617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EFB3B9-C5F6-C441-5468-68F1BBC8137E}"/>
                  </a:ext>
                </a:extLst>
              </p:cNvPr>
              <p:cNvSpPr txBox="1"/>
              <p:nvPr/>
            </p:nvSpPr>
            <p:spPr>
              <a:xfrm>
                <a:off x="2771800" y="5877272"/>
                <a:ext cx="34667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200" dirty="0">
                    <a:solidFill>
                      <a:schemeClr val="accent3">
                        <a:lumMod val="50000"/>
                      </a:schemeClr>
                    </a:solidFill>
                  </a:rPr>
                  <a:t>GOOD </a:t>
                </a:r>
                <a14:m>
                  <m:oMath xmlns:m="http://schemas.openxmlformats.org/officeDocument/2006/math">
                    <m:r>
                      <a:rPr lang="nb-NO" sz="3200" b="0" i="1" smtClean="0">
                        <a:latin typeface="Cambria Math"/>
                      </a:rPr>
                      <m:t>&gt;</m:t>
                    </m:r>
                  </m:oMath>
                </a14:m>
                <a:r>
                  <a:rPr lang="nb-NO" sz="3200" dirty="0"/>
                  <a:t> </a:t>
                </a:r>
                <a:r>
                  <a:rPr lang="nb-NO" sz="3200" dirty="0">
                    <a:solidFill>
                      <a:srgbClr val="C00000"/>
                    </a:solidFill>
                  </a:rPr>
                  <a:t>b+1 </a:t>
                </a:r>
                <a:r>
                  <a:rPr lang="nb-NO" sz="3200" dirty="0"/>
                  <a:t>&gt; </a:t>
                </a:r>
                <a:r>
                  <a:rPr lang="nb-NO" sz="3200" dirty="0">
                    <a:solidFill>
                      <a:schemeClr val="accent2">
                        <a:lumMod val="50000"/>
                      </a:schemeClr>
                    </a:solidFill>
                  </a:rPr>
                  <a:t>BAD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5877272"/>
                <a:ext cx="3466783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4577" t="-12500" r="-3521" b="-3437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862128-5708-C856-D747-F50EF7F37968}"/>
              </a:ext>
            </a:extLst>
          </p:cNvPr>
          <p:cNvCxnSpPr/>
          <p:nvPr/>
        </p:nvCxnSpPr>
        <p:spPr>
          <a:xfrm flipH="1" flipV="1">
            <a:off x="4059394" y="1349152"/>
            <a:ext cx="360040" cy="1395048"/>
          </a:xfrm>
          <a:prstGeom prst="line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15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6739F1A-29FB-3FBF-0F04-D05C5CC87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96" y="-36738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FD520-8017-21A8-7BF9-8DCA69346240}"/>
              </a:ext>
            </a:extLst>
          </p:cNvPr>
          <p:cNvGrpSpPr/>
          <p:nvPr/>
        </p:nvGrpSpPr>
        <p:grpSpPr>
          <a:xfrm>
            <a:off x="457200" y="1340768"/>
            <a:ext cx="3887788" cy="2014537"/>
            <a:chOff x="539750" y="1052513"/>
            <a:chExt cx="3887788" cy="2014537"/>
          </a:xfrm>
        </p:grpSpPr>
        <p:sp>
          <p:nvSpPr>
            <p:cNvPr id="12292" name="Oval 4">
              <a:extLst>
                <a:ext uri="{FF2B5EF4-FFF2-40B4-BE49-F238E27FC236}">
                  <a16:creationId xmlns:a16="http://schemas.microsoft.com/office/drawing/2014/main" id="{A776132C-7B16-F801-DD64-6A5D35C997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9750" y="1196975"/>
              <a:ext cx="431800" cy="4302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A</a:t>
              </a:r>
            </a:p>
          </p:txBody>
        </p:sp>
        <p:sp>
          <p:nvSpPr>
            <p:cNvPr id="12293" name="Oval 5">
              <a:extLst>
                <a:ext uri="{FF2B5EF4-FFF2-40B4-BE49-F238E27FC236}">
                  <a16:creationId xmlns:a16="http://schemas.microsoft.com/office/drawing/2014/main" id="{D3E0483F-FA5C-F56B-C838-8FD333A59BF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9750" y="2420938"/>
              <a:ext cx="431800" cy="4302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C</a:t>
              </a:r>
            </a:p>
          </p:txBody>
        </p:sp>
        <p:sp>
          <p:nvSpPr>
            <p:cNvPr id="12294" name="Oval 6">
              <a:extLst>
                <a:ext uri="{FF2B5EF4-FFF2-40B4-BE49-F238E27FC236}">
                  <a16:creationId xmlns:a16="http://schemas.microsoft.com/office/drawing/2014/main" id="{9C2AF799-EC81-2DD0-BC94-07C555BCD4F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47813" y="1844675"/>
              <a:ext cx="431800" cy="4302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B</a:t>
              </a:r>
            </a:p>
          </p:txBody>
        </p:sp>
        <p:sp>
          <p:nvSpPr>
            <p:cNvPr id="12295" name="Oval 7">
              <a:extLst>
                <a:ext uri="{FF2B5EF4-FFF2-40B4-BE49-F238E27FC236}">
                  <a16:creationId xmlns:a16="http://schemas.microsoft.com/office/drawing/2014/main" id="{67A12E16-F960-257E-45A8-0F5683570B4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11413" y="2636838"/>
              <a:ext cx="431800" cy="4302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D</a:t>
              </a:r>
            </a:p>
          </p:txBody>
        </p:sp>
        <p:sp>
          <p:nvSpPr>
            <p:cNvPr id="12296" name="Oval 8">
              <a:extLst>
                <a:ext uri="{FF2B5EF4-FFF2-40B4-BE49-F238E27FC236}">
                  <a16:creationId xmlns:a16="http://schemas.microsoft.com/office/drawing/2014/main" id="{6A2916BF-6D74-F8AF-2496-C0446D64B0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95738" y="1916113"/>
              <a:ext cx="431800" cy="4302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G</a:t>
              </a:r>
            </a:p>
          </p:txBody>
        </p:sp>
        <p:sp>
          <p:nvSpPr>
            <p:cNvPr id="12297" name="Oval 9">
              <a:extLst>
                <a:ext uri="{FF2B5EF4-FFF2-40B4-BE49-F238E27FC236}">
                  <a16:creationId xmlns:a16="http://schemas.microsoft.com/office/drawing/2014/main" id="{FA6A7AB5-C9A4-A68D-EBD7-BFB8431A06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16238" y="1844675"/>
              <a:ext cx="431800" cy="4302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E</a:t>
              </a:r>
            </a:p>
          </p:txBody>
        </p:sp>
        <p:sp>
          <p:nvSpPr>
            <p:cNvPr id="12298" name="Oval 10">
              <a:extLst>
                <a:ext uri="{FF2B5EF4-FFF2-40B4-BE49-F238E27FC236}">
                  <a16:creationId xmlns:a16="http://schemas.microsoft.com/office/drawing/2014/main" id="{F9AFEC29-20D3-F58F-5C40-2E227BD68F2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27313" y="1052513"/>
              <a:ext cx="431800" cy="4302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/>
                <a:t>F</a:t>
              </a:r>
            </a:p>
          </p:txBody>
        </p:sp>
        <p:sp>
          <p:nvSpPr>
            <p:cNvPr id="12299" name="Line 11">
              <a:extLst>
                <a:ext uri="{FF2B5EF4-FFF2-40B4-BE49-F238E27FC236}">
                  <a16:creationId xmlns:a16="http://schemas.microsoft.com/office/drawing/2014/main" id="{10B158F4-8697-9B07-835D-810DDE859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1550" y="2133600"/>
              <a:ext cx="549275" cy="390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12">
              <a:extLst>
                <a:ext uri="{FF2B5EF4-FFF2-40B4-BE49-F238E27FC236}">
                  <a16:creationId xmlns:a16="http://schemas.microsoft.com/office/drawing/2014/main" id="{DCDB0E43-FAF8-6F62-62DC-47504FB70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71550" y="1412875"/>
              <a:ext cx="588963" cy="469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Line 13">
              <a:extLst>
                <a:ext uri="{FF2B5EF4-FFF2-40B4-BE49-F238E27FC236}">
                  <a16:creationId xmlns:a16="http://schemas.microsoft.com/office/drawing/2014/main" id="{97877CE2-ED0E-AE6B-C94F-EA72202D9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5650" y="1628775"/>
              <a:ext cx="1588" cy="820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4">
              <a:extLst>
                <a:ext uri="{FF2B5EF4-FFF2-40B4-BE49-F238E27FC236}">
                  <a16:creationId xmlns:a16="http://schemas.microsoft.com/office/drawing/2014/main" id="{19FE13CD-81E1-9B47-035D-C6FC01962C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9613" y="2060575"/>
              <a:ext cx="94138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Line 21">
              <a:extLst>
                <a:ext uri="{FF2B5EF4-FFF2-40B4-BE49-F238E27FC236}">
                  <a16:creationId xmlns:a16="http://schemas.microsoft.com/office/drawing/2014/main" id="{CD1CDBFB-14E9-2590-D0B2-74CA34E0A8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7313" y="1484313"/>
              <a:ext cx="215900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22">
              <a:extLst>
                <a:ext uri="{FF2B5EF4-FFF2-40B4-BE49-F238E27FC236}">
                  <a16:creationId xmlns:a16="http://schemas.microsoft.com/office/drawing/2014/main" id="{9DFB2B57-0D8F-3FE5-C7A6-1722CB3A5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9113" y="1341438"/>
              <a:ext cx="1008062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Line 23">
              <a:extLst>
                <a:ext uri="{FF2B5EF4-FFF2-40B4-BE49-F238E27FC236}">
                  <a16:creationId xmlns:a16="http://schemas.microsoft.com/office/drawing/2014/main" id="{05B62395-0EC3-E71F-56EC-7D29D1DC6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43213" y="2276475"/>
              <a:ext cx="1223962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24">
              <a:extLst>
                <a:ext uri="{FF2B5EF4-FFF2-40B4-BE49-F238E27FC236}">
                  <a16:creationId xmlns:a16="http://schemas.microsoft.com/office/drawing/2014/main" id="{6AFBDE52-AF3A-0758-3224-F067CA217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038" y="2060575"/>
              <a:ext cx="647700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Line 25">
              <a:extLst>
                <a:ext uri="{FF2B5EF4-FFF2-40B4-BE49-F238E27FC236}">
                  <a16:creationId xmlns:a16="http://schemas.microsoft.com/office/drawing/2014/main" id="{ACEDFD2D-2AB7-2159-668C-982525438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16238" y="1412875"/>
              <a:ext cx="21590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26">
              <a:extLst>
                <a:ext uri="{FF2B5EF4-FFF2-40B4-BE49-F238E27FC236}">
                  <a16:creationId xmlns:a16="http://schemas.microsoft.com/office/drawing/2014/main" id="{DC8061C3-8FD0-E2B9-07DE-D46D266880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71775" y="2276475"/>
              <a:ext cx="287338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C7E26-2BAA-4480-18C7-58293F0A5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A884-96E2-82FA-6865-30FC095B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Feedback </a:t>
            </a:r>
            <a:r>
              <a:rPr lang="nb-NO" dirty="0" err="1"/>
              <a:t>Vertex</a:t>
            </a:r>
            <a:r>
              <a:rPr lang="nb-NO" dirty="0"/>
              <a:t> Set - </a:t>
            </a:r>
            <a:r>
              <a:rPr lang="nb-NO" dirty="0" err="1"/>
              <a:t>Conclusions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3A81C-E325-61DE-194A-B9C009F69B1D}"/>
              </a:ext>
            </a:extLst>
          </p:cNvPr>
          <p:cNvSpPr txBox="1"/>
          <p:nvPr/>
        </p:nvSpPr>
        <p:spPr>
          <a:xfrm>
            <a:off x="1043608" y="1681644"/>
            <a:ext cx="6554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Simple </a:t>
            </a:r>
            <a:r>
              <a:rPr lang="nb-NO" sz="2800" dirty="0" err="1"/>
              <a:t>randomized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4</a:t>
            </a:r>
            <a:r>
              <a:rPr lang="nb-NO" sz="2800" baseline="30000" dirty="0">
                <a:solidFill>
                  <a:srgbClr val="C00000"/>
                </a:solidFill>
              </a:rPr>
              <a:t>k</a:t>
            </a:r>
            <a:r>
              <a:rPr lang="nb-NO" sz="2800" dirty="0">
                <a:solidFill>
                  <a:srgbClr val="C00000"/>
                </a:solidFill>
              </a:rPr>
              <a:t>(</a:t>
            </a:r>
            <a:r>
              <a:rPr lang="nb-NO" sz="2800" dirty="0" err="1">
                <a:solidFill>
                  <a:srgbClr val="C00000"/>
                </a:solidFill>
              </a:rPr>
              <a:t>n+m</a:t>
            </a:r>
            <a:r>
              <a:rPr lang="nb-NO" sz="2800" dirty="0">
                <a:solidFill>
                  <a:srgbClr val="C00000"/>
                </a:solidFill>
              </a:rPr>
              <a:t>) </a:t>
            </a:r>
            <a:r>
              <a:rPr lang="nb-NO" sz="2800" dirty="0"/>
              <a:t>time </a:t>
            </a:r>
            <a:r>
              <a:rPr lang="nb-NO" sz="2800" dirty="0" err="1"/>
              <a:t>algorithm</a:t>
            </a:r>
            <a:r>
              <a:rPr lang="nb-NO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17A81-AF18-5A7A-428B-3F33D552E687}"/>
              </a:ext>
            </a:extLst>
          </p:cNvPr>
          <p:cNvSpPr txBox="1"/>
          <p:nvPr/>
        </p:nvSpPr>
        <p:spPr>
          <a:xfrm>
            <a:off x="395536" y="2492896"/>
            <a:ext cx="514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KP 2014: </a:t>
            </a:r>
            <a:r>
              <a:rPr lang="nb-NO" sz="2800" dirty="0">
                <a:solidFill>
                  <a:srgbClr val="C00000"/>
                </a:solidFill>
              </a:rPr>
              <a:t>3.592</a:t>
            </a:r>
            <a:r>
              <a:rPr lang="nb-NO" sz="2800" baseline="30000" dirty="0">
                <a:solidFill>
                  <a:srgbClr val="C00000"/>
                </a:solidFill>
              </a:rPr>
              <a:t>k</a:t>
            </a:r>
            <a:r>
              <a:rPr lang="nb-NO" sz="2800" dirty="0">
                <a:solidFill>
                  <a:srgbClr val="C00000"/>
                </a:solidFill>
              </a:rPr>
              <a:t>n</a:t>
            </a:r>
            <a:r>
              <a:rPr lang="nb-NO" sz="2800" baseline="30000" dirty="0">
                <a:solidFill>
                  <a:srgbClr val="C00000"/>
                </a:solidFill>
              </a:rPr>
              <a:t>O(1)</a:t>
            </a:r>
            <a:r>
              <a:rPr lang="nb-NO" sz="2800" dirty="0"/>
              <a:t> </a:t>
            </a:r>
            <a:r>
              <a:rPr lang="nb-NO" sz="2800" dirty="0" err="1"/>
              <a:t>deterministic</a:t>
            </a:r>
            <a:endParaRPr lang="nb-NO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CA0C0-1F69-E76F-90ED-D639C73317E8}"/>
              </a:ext>
            </a:extLst>
          </p:cNvPr>
          <p:cNvSpPr txBox="1"/>
          <p:nvPr/>
        </p:nvSpPr>
        <p:spPr>
          <a:xfrm>
            <a:off x="408188" y="4201924"/>
            <a:ext cx="5459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Cut</a:t>
            </a:r>
            <a:r>
              <a:rPr lang="nb-NO" sz="2800" dirty="0"/>
              <a:t> and Count (</a:t>
            </a:r>
            <a:r>
              <a:rPr lang="nb-NO" sz="2800" dirty="0" err="1"/>
              <a:t>Randomized</a:t>
            </a:r>
            <a:r>
              <a:rPr lang="nb-NO" sz="2800" dirty="0"/>
              <a:t>): </a:t>
            </a:r>
            <a:r>
              <a:rPr lang="nb-NO" sz="2800" dirty="0">
                <a:solidFill>
                  <a:srgbClr val="C00000"/>
                </a:solidFill>
              </a:rPr>
              <a:t>3</a:t>
            </a:r>
            <a:r>
              <a:rPr lang="nb-NO" sz="2800" baseline="30000" dirty="0">
                <a:solidFill>
                  <a:srgbClr val="C00000"/>
                </a:solidFill>
              </a:rPr>
              <a:t>k</a:t>
            </a:r>
            <a:r>
              <a:rPr lang="nb-NO" sz="2800" dirty="0">
                <a:solidFill>
                  <a:srgbClr val="C00000"/>
                </a:solidFill>
              </a:rPr>
              <a:t>n</a:t>
            </a:r>
            <a:r>
              <a:rPr lang="nb-NO" sz="2800" baseline="30000" dirty="0">
                <a:solidFill>
                  <a:srgbClr val="C00000"/>
                </a:solidFill>
              </a:rPr>
              <a:t>O(1)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7B9E36-0219-13AD-8111-E925FBD61383}"/>
              </a:ext>
            </a:extLst>
          </p:cNvPr>
          <p:cNvSpPr txBox="1"/>
          <p:nvPr/>
        </p:nvSpPr>
        <p:spPr>
          <a:xfrm>
            <a:off x="3117038" y="5370363"/>
            <a:ext cx="274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LN 2019: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2.7</a:t>
            </a:r>
            <a:r>
              <a:rPr lang="nb-NO" sz="2800" baseline="30000" dirty="0">
                <a:solidFill>
                  <a:srgbClr val="C00000"/>
                </a:solidFill>
              </a:rPr>
              <a:t>k</a:t>
            </a:r>
            <a:r>
              <a:rPr lang="nb-NO" sz="2800" dirty="0">
                <a:solidFill>
                  <a:srgbClr val="C00000"/>
                </a:solidFill>
              </a:rPr>
              <a:t>n</a:t>
            </a:r>
            <a:r>
              <a:rPr lang="nb-NO" sz="2800" baseline="30000" dirty="0">
                <a:solidFill>
                  <a:srgbClr val="C00000"/>
                </a:solidFill>
              </a:rPr>
              <a:t>O(1)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685B31C-D4F8-B3EA-4FD4-CFB59398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481" y="4226011"/>
            <a:ext cx="1101809" cy="82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96DBE2F-7548-4553-C635-817D175C0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906" y="4197793"/>
            <a:ext cx="582575" cy="8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B80E39F-FEAA-5C1A-B244-8430ED79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9290" y="4261018"/>
            <a:ext cx="887475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1AE1D7F-82E2-5571-257A-CF51D62B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304148"/>
            <a:ext cx="672328" cy="90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33A984B-C402-18B4-9E6D-53881B8C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7427" y="3208169"/>
            <a:ext cx="782263" cy="101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3E3F5328-5934-EBDA-DFF4-71555D96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2974" y="3323123"/>
            <a:ext cx="698875" cy="93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689DD160-C26C-917F-114A-16472A8C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6659" y="5509974"/>
            <a:ext cx="782263" cy="101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1148150_web1_sew-JasonLi-051619">
            <a:extLst>
              <a:ext uri="{FF2B5EF4-FFF2-40B4-BE49-F238E27FC236}">
                <a16:creationId xmlns:a16="http://schemas.microsoft.com/office/drawing/2014/main" id="{4E006ED3-CE0F-BC5C-C994-A410F21D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27" y="5445224"/>
            <a:ext cx="847232" cy="12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F69370-56B9-9476-B14A-4673C09F864D}"/>
              </a:ext>
            </a:extLst>
          </p:cNvPr>
          <p:cNvSpPr txBox="1"/>
          <p:nvPr/>
        </p:nvSpPr>
        <p:spPr>
          <a:xfrm>
            <a:off x="2915816" y="5786100"/>
            <a:ext cx="228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 (</a:t>
            </a:r>
            <a:r>
              <a:rPr lang="nb-NO" sz="2800" dirty="0" err="1"/>
              <a:t>Randomized</a:t>
            </a:r>
            <a:r>
              <a:rPr lang="nb-NO" sz="2800" dirty="0"/>
              <a:t>)</a:t>
            </a:r>
          </a:p>
        </p:txBody>
      </p:sp>
      <p:pic>
        <p:nvPicPr>
          <p:cNvPr id="2052" name="Picture 4" descr="Tomasz Kociumaka">
            <a:extLst>
              <a:ext uri="{FF2B5EF4-FFF2-40B4-BE49-F238E27FC236}">
                <a16:creationId xmlns:a16="http://schemas.microsoft.com/office/drawing/2014/main" id="{6C9B1E88-5E54-C9F6-86CB-3628C895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7" y="2897660"/>
            <a:ext cx="979926" cy="75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0D1B573-0E6F-58CD-3A87-779C0488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6984" y="2945123"/>
            <a:ext cx="621287" cy="65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49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378B6-671F-FDCA-148C-86306B3C2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6AD91-8D68-E9B7-EA9D-C152DC38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Approximation</a:t>
            </a:r>
            <a:r>
              <a:rPr lang="nb-NO" dirty="0"/>
              <a:t> </a:t>
            </a:r>
            <a:r>
              <a:rPr lang="nb-NO" dirty="0" err="1"/>
              <a:t>Algorithms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0383-3A44-8695-8A05-0F8A519EE44D}"/>
              </a:ext>
            </a:extLst>
          </p:cNvPr>
          <p:cNvSpPr txBox="1"/>
          <p:nvPr/>
        </p:nvSpPr>
        <p:spPr>
          <a:xfrm>
            <a:off x="396296" y="1599183"/>
            <a:ext cx="352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The </a:t>
            </a:r>
            <a:r>
              <a:rPr lang="nb-NO" sz="2400" dirty="0">
                <a:solidFill>
                  <a:srgbClr val="C00000"/>
                </a:solidFill>
              </a:rPr>
              <a:t>Becker et al</a:t>
            </a:r>
            <a:r>
              <a:rPr lang="nb-NO" sz="2400" dirty="0"/>
              <a:t>. </a:t>
            </a:r>
            <a:r>
              <a:rPr lang="nb-NO" sz="2400" dirty="0" err="1"/>
              <a:t>algorithm</a:t>
            </a:r>
            <a:endParaRPr lang="nb-N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C448D5-394C-B7B9-4511-79DCBE825CB1}"/>
                  </a:ext>
                </a:extLst>
              </p:cNvPr>
              <p:cNvSpPr txBox="1"/>
              <p:nvPr/>
            </p:nvSpPr>
            <p:spPr>
              <a:xfrm>
                <a:off x="5302245" y="2708920"/>
                <a:ext cx="22220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</a:rPr>
                  <a:t>|S| </a:t>
                </a:r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 4|OPT|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245" y="2708920"/>
                <a:ext cx="2222083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5769" t="-10465" r="-4396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A5D3E82-8137-4A03-AB5B-6A739BA3F8BD}"/>
              </a:ext>
            </a:extLst>
          </p:cNvPr>
          <p:cNvSpPr txBox="1"/>
          <p:nvPr/>
        </p:nvSpPr>
        <p:spPr>
          <a:xfrm>
            <a:off x="525596" y="3654505"/>
            <a:ext cx="14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Analysis: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DA69A-FAA1-6B79-832A-F41B7A12D877}"/>
              </a:ext>
            </a:extLst>
          </p:cNvPr>
          <p:cNvSpPr txBox="1"/>
          <p:nvPr/>
        </p:nvSpPr>
        <p:spPr>
          <a:xfrm>
            <a:off x="1835696" y="4911551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With </a:t>
            </a:r>
            <a:r>
              <a:rPr lang="nb-NO" sz="2400" dirty="0" err="1"/>
              <a:t>probability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¼</a:t>
            </a:r>
            <a:r>
              <a:rPr lang="nb-NO" sz="2400" dirty="0"/>
              <a:t>, </a:t>
            </a:r>
            <a:r>
              <a:rPr lang="nb-NO" sz="2400" dirty="0">
                <a:solidFill>
                  <a:srgbClr val="C00000"/>
                </a:solidFill>
              </a:rPr>
              <a:t>OPT</a:t>
            </a:r>
            <a:r>
              <a:rPr lang="nb-NO" sz="2400" dirty="0"/>
              <a:t> </a:t>
            </a:r>
            <a:r>
              <a:rPr lang="nb-NO" sz="2400" dirty="0" err="1"/>
              <a:t>decreases</a:t>
            </a:r>
            <a:r>
              <a:rPr lang="nb-NO" sz="2400" dirty="0"/>
              <a:t> by </a:t>
            </a:r>
            <a:r>
              <a:rPr lang="nb-NO" sz="2400" dirty="0">
                <a:solidFill>
                  <a:srgbClr val="C00000"/>
                </a:solidFill>
              </a:rPr>
              <a:t>1</a:t>
            </a:r>
            <a:r>
              <a:rPr lang="nb-NO" sz="24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AAB29-19BA-FF69-F4C0-61258EBC7574}"/>
              </a:ext>
            </a:extLst>
          </p:cNvPr>
          <p:cNvSpPr txBox="1"/>
          <p:nvPr/>
        </p:nvSpPr>
        <p:spPr>
          <a:xfrm>
            <a:off x="899592" y="5487615"/>
            <a:ext cx="751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In </a:t>
            </a:r>
            <a:r>
              <a:rPr lang="nb-NO" sz="2400" dirty="0" err="1"/>
              <a:t>expectation</a:t>
            </a:r>
            <a:r>
              <a:rPr lang="nb-NO" sz="2400" dirty="0"/>
              <a:t>, </a:t>
            </a:r>
            <a:r>
              <a:rPr lang="nb-NO" sz="2400" dirty="0" err="1"/>
              <a:t>need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4OPT</a:t>
            </a:r>
            <a:r>
              <a:rPr lang="nb-NO" sz="2400" dirty="0"/>
              <a:t> </a:t>
            </a:r>
            <a:r>
              <a:rPr lang="nb-NO" sz="2400" dirty="0" err="1"/>
              <a:t>iterations</a:t>
            </a:r>
            <a:r>
              <a:rPr lang="nb-NO" sz="2400" dirty="0"/>
              <a:t> </a:t>
            </a:r>
            <a:r>
              <a:rPr lang="nb-NO" sz="2400" dirty="0" err="1"/>
              <a:t>before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OPT</a:t>
            </a:r>
            <a:r>
              <a:rPr lang="nb-NO" sz="2400" dirty="0"/>
              <a:t> </a:t>
            </a:r>
            <a:r>
              <a:rPr lang="nb-NO" sz="2400" dirty="0" err="1"/>
              <a:t>reaches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301DF-4B64-BBF3-D3A3-98903EC91AE1}"/>
              </a:ext>
            </a:extLst>
          </p:cNvPr>
          <p:cNvSpPr txBox="1"/>
          <p:nvPr/>
        </p:nvSpPr>
        <p:spPr>
          <a:xfrm>
            <a:off x="1232104" y="4335487"/>
            <a:ext cx="757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In </a:t>
            </a:r>
            <a:r>
              <a:rPr lang="nb-NO" sz="2400" dirty="0" err="1"/>
              <a:t>each</a:t>
            </a:r>
            <a:r>
              <a:rPr lang="nb-NO" sz="2400" dirty="0"/>
              <a:t> </a:t>
            </a:r>
            <a:r>
              <a:rPr lang="nb-NO" sz="2400" dirty="0" err="1"/>
              <a:t>iteration</a:t>
            </a:r>
            <a:r>
              <a:rPr lang="nb-NO" sz="2400" dirty="0"/>
              <a:t> </a:t>
            </a:r>
            <a:r>
              <a:rPr lang="nb-NO" sz="2400" dirty="0" err="1"/>
              <a:t>we</a:t>
            </a:r>
            <a:r>
              <a:rPr lang="nb-NO" sz="2400" dirty="0"/>
              <a:t> </a:t>
            </a:r>
            <a:r>
              <a:rPr lang="nb-NO" sz="2400" dirty="0" err="1"/>
              <a:t>pay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1 euro</a:t>
            </a:r>
            <a:r>
              <a:rPr lang="nb-NO" sz="2400" dirty="0"/>
              <a:t> (</a:t>
            </a:r>
            <a:r>
              <a:rPr lang="nb-NO" sz="2400" dirty="0" err="1"/>
              <a:t>add</a:t>
            </a:r>
            <a:r>
              <a:rPr lang="nb-NO" sz="2400" dirty="0"/>
              <a:t> </a:t>
            </a:r>
            <a:r>
              <a:rPr lang="nb-NO" sz="2400" dirty="0" err="1"/>
              <a:t>one</a:t>
            </a:r>
            <a:r>
              <a:rPr lang="nb-NO" sz="2400" dirty="0"/>
              <a:t> </a:t>
            </a:r>
            <a:r>
              <a:rPr lang="nb-NO" sz="2400" dirty="0" err="1"/>
              <a:t>vertex</a:t>
            </a:r>
            <a:r>
              <a:rPr lang="nb-NO" sz="2400" dirty="0"/>
              <a:t> to </a:t>
            </a:r>
            <a:r>
              <a:rPr lang="nb-NO" sz="2400" dirty="0" err="1"/>
              <a:t>solution</a:t>
            </a:r>
            <a:r>
              <a:rPr lang="nb-NO" sz="24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21A581-65F2-4C84-AE34-D3597C8DEC99}"/>
              </a:ext>
            </a:extLst>
          </p:cNvPr>
          <p:cNvSpPr txBox="1"/>
          <p:nvPr/>
        </p:nvSpPr>
        <p:spPr>
          <a:xfrm>
            <a:off x="2843808" y="2175247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is </a:t>
            </a:r>
            <a:r>
              <a:rPr lang="nb-NO" sz="2400" dirty="0" err="1"/>
              <a:t>also</a:t>
            </a:r>
            <a:r>
              <a:rPr lang="nb-NO" sz="2400" dirty="0"/>
              <a:t>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4F448A-F53E-D320-05AC-31B72330A4BA}"/>
              </a:ext>
            </a:extLst>
          </p:cNvPr>
          <p:cNvSpPr txBox="1"/>
          <p:nvPr/>
        </p:nvSpPr>
        <p:spPr>
          <a:xfrm>
            <a:off x="3419872" y="2751311"/>
            <a:ext cx="2037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In </a:t>
            </a:r>
            <a:r>
              <a:rPr lang="nb-NO" sz="2400" dirty="0" err="1"/>
              <a:t>expectation</a:t>
            </a:r>
            <a:r>
              <a:rPr lang="nb-NO" sz="2400" dirty="0"/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AC983-9F2E-733C-7E73-584F90E9C706}"/>
              </a:ext>
            </a:extLst>
          </p:cNvPr>
          <p:cNvSpPr txBox="1"/>
          <p:nvPr/>
        </p:nvSpPr>
        <p:spPr>
          <a:xfrm>
            <a:off x="3923928" y="2132856"/>
            <a:ext cx="505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002060"/>
                </a:solidFill>
              </a:rPr>
              <a:t>polynomial time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4</a:t>
            </a:r>
            <a:r>
              <a:rPr lang="nb-NO" sz="2800" dirty="0"/>
              <a:t>-approximation</a:t>
            </a:r>
          </a:p>
        </p:txBody>
      </p:sp>
    </p:spTree>
    <p:extLst>
      <p:ext uri="{BB962C8B-B14F-4D97-AF65-F5344CB8AC3E}">
        <p14:creationId xmlns:p14="http://schemas.microsoft.com/office/powerpoint/2010/main" val="4228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/>
      <p:bldP spid="10" grpId="0"/>
      <p:bldP spid="11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EEF3-47B1-3CAE-0838-C33BA0281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8">
            <a:extLst>
              <a:ext uri="{FF2B5EF4-FFF2-40B4-BE49-F238E27FC236}">
                <a16:creationId xmlns:a16="http://schemas.microsoft.com/office/drawing/2014/main" id="{06FF3C72-4C2E-015B-2B2B-83F06F4E9B85}"/>
              </a:ext>
            </a:extLst>
          </p:cNvPr>
          <p:cNvSpPr/>
          <p:nvPr/>
        </p:nvSpPr>
        <p:spPr>
          <a:xfrm>
            <a:off x="1369143" y="3938559"/>
            <a:ext cx="1092623" cy="453058"/>
          </a:xfrm>
          <a:custGeom>
            <a:avLst/>
            <a:gdLst>
              <a:gd name="connsiteX0" fmla="*/ 74706 w 1092623"/>
              <a:gd name="connsiteY0" fmla="*/ 0 h 453058"/>
              <a:gd name="connsiteX1" fmla="*/ 74706 w 1092623"/>
              <a:gd name="connsiteY1" fmla="*/ 379562 h 453058"/>
              <a:gd name="connsiteX2" fmla="*/ 851083 w 1092623"/>
              <a:gd name="connsiteY2" fmla="*/ 431321 h 453058"/>
              <a:gd name="connsiteX3" fmla="*/ 1092623 w 1092623"/>
              <a:gd name="connsiteY3" fmla="*/ 120770 h 45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623" h="453058">
                <a:moveTo>
                  <a:pt x="74706" y="0"/>
                </a:moveTo>
                <a:cubicBezTo>
                  <a:pt x="10008" y="153837"/>
                  <a:pt x="-54690" y="307675"/>
                  <a:pt x="74706" y="379562"/>
                </a:cubicBezTo>
                <a:cubicBezTo>
                  <a:pt x="204102" y="451449"/>
                  <a:pt x="681430" y="474453"/>
                  <a:pt x="851083" y="431321"/>
                </a:cubicBezTo>
                <a:cubicBezTo>
                  <a:pt x="1020736" y="388189"/>
                  <a:pt x="1056679" y="254479"/>
                  <a:pt x="1092623" y="120770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6649F-2B95-05E4-C94E-33D94CE1B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Vertex</a:t>
            </a:r>
            <a:r>
              <a:rPr lang="nb-NO" dirty="0"/>
              <a:t> </a:t>
            </a:r>
            <a:r>
              <a:rPr lang="nb-NO" dirty="0" err="1"/>
              <a:t>Deletion</a:t>
            </a:r>
            <a:r>
              <a:rPr lang="nb-NO" dirty="0"/>
              <a:t>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22CCF-2F42-BA6E-E664-D0546814B860}"/>
              </a:ext>
            </a:extLst>
          </p:cNvPr>
          <p:cNvSpPr txBox="1"/>
          <p:nvPr/>
        </p:nvSpPr>
        <p:spPr>
          <a:xfrm>
            <a:off x="1291741" y="1815407"/>
            <a:ext cx="313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 err="1">
                <a:solidFill>
                  <a:srgbClr val="C00000"/>
                </a:solidFill>
              </a:rPr>
              <a:t>Independent</a:t>
            </a:r>
            <a:r>
              <a:rPr lang="nb-NO" sz="2000" dirty="0">
                <a:solidFill>
                  <a:srgbClr val="C00000"/>
                </a:solidFill>
              </a:rPr>
              <a:t> 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E903D-8A6E-C744-ACD3-05EFD6228ECC}"/>
              </a:ext>
            </a:extLst>
          </p:cNvPr>
          <p:cNvSpPr txBox="1"/>
          <p:nvPr/>
        </p:nvSpPr>
        <p:spPr>
          <a:xfrm>
            <a:off x="4513389" y="2114686"/>
            <a:ext cx="38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 err="1">
                <a:solidFill>
                  <a:srgbClr val="C00000"/>
                </a:solidFill>
              </a:rPr>
              <a:t>Acyclic</a:t>
            </a:r>
            <a:r>
              <a:rPr lang="nb-NO" sz="2000" dirty="0">
                <a:solidFill>
                  <a:srgbClr val="C00000"/>
                </a:solidFill>
              </a:rPr>
              <a:t> Graphs </a:t>
            </a:r>
            <a:r>
              <a:rPr lang="nb-NO" sz="2000" dirty="0"/>
              <a:t>(Forests)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42E387-CCFD-477F-FAAC-73091BADD87B}"/>
              </a:ext>
            </a:extLst>
          </p:cNvPr>
          <p:cNvSpPr txBox="1"/>
          <p:nvPr/>
        </p:nvSpPr>
        <p:spPr>
          <a:xfrm>
            <a:off x="467544" y="3271427"/>
            <a:ext cx="286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>
                <a:solidFill>
                  <a:srgbClr val="C00000"/>
                </a:solidFill>
              </a:rPr>
              <a:t>Planar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1DA8E-9307-FF32-87CE-60C6B83C730B}"/>
              </a:ext>
            </a:extLst>
          </p:cNvPr>
          <p:cNvSpPr txBox="1"/>
          <p:nvPr/>
        </p:nvSpPr>
        <p:spPr>
          <a:xfrm>
            <a:off x="4757943" y="4005258"/>
            <a:ext cx="363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>
                <a:solidFill>
                  <a:srgbClr val="C00000"/>
                </a:solidFill>
              </a:rPr>
              <a:t>Series-</a:t>
            </a:r>
            <a:r>
              <a:rPr lang="nb-NO" sz="2000" dirty="0" err="1">
                <a:solidFill>
                  <a:srgbClr val="C00000"/>
                </a:solidFill>
              </a:rPr>
              <a:t>Parallel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 err="1">
                <a:solidFill>
                  <a:srgbClr val="C00000"/>
                </a:solidFill>
              </a:rPr>
              <a:t>graphs</a:t>
            </a:r>
            <a:endParaRPr lang="nb-NO" sz="2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30638-DEB3-CBF6-C188-FC9D6BFFD771}"/>
              </a:ext>
            </a:extLst>
          </p:cNvPr>
          <p:cNvSpPr txBox="1"/>
          <p:nvPr/>
        </p:nvSpPr>
        <p:spPr>
          <a:xfrm>
            <a:off x="1524881" y="4623719"/>
            <a:ext cx="232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Interval</a:t>
            </a:r>
            <a:r>
              <a:rPr lang="nb-NO" sz="2400" b="1" dirty="0">
                <a:solidFill>
                  <a:srgbClr val="002060"/>
                </a:solidFill>
              </a:rPr>
              <a:t> </a:t>
            </a:r>
            <a:r>
              <a:rPr lang="nb-NO" sz="2400" b="1" dirty="0" err="1">
                <a:solidFill>
                  <a:srgbClr val="002060"/>
                </a:solidFill>
              </a:rPr>
              <a:t>Deletion</a:t>
            </a:r>
            <a:endParaRPr lang="nb-NO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844E1-F559-A896-3EB2-36447B80D511}"/>
              </a:ext>
            </a:extLst>
          </p:cNvPr>
          <p:cNvSpPr txBox="1"/>
          <p:nvPr/>
        </p:nvSpPr>
        <p:spPr>
          <a:xfrm>
            <a:off x="1174740" y="5031557"/>
            <a:ext cx="299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C00000"/>
                </a:solidFill>
              </a:rPr>
              <a:t>to </a:t>
            </a:r>
            <a:r>
              <a:rPr lang="nb-NO" sz="2000" dirty="0" err="1">
                <a:solidFill>
                  <a:srgbClr val="C00000"/>
                </a:solidFill>
              </a:rPr>
              <a:t>Interval</a:t>
            </a:r>
            <a:r>
              <a:rPr lang="nb-NO" sz="2000" dirty="0">
                <a:solidFill>
                  <a:srgbClr val="C00000"/>
                </a:solidFill>
              </a:rPr>
              <a:t> Graphs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65A01-34D0-C475-B785-217EDDF82479}"/>
              </a:ext>
            </a:extLst>
          </p:cNvPr>
          <p:cNvSpPr txBox="1"/>
          <p:nvPr/>
        </p:nvSpPr>
        <p:spPr>
          <a:xfrm>
            <a:off x="5236737" y="3555609"/>
            <a:ext cx="314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2060"/>
                </a:solidFill>
              </a:rPr>
              <a:t>Series-</a:t>
            </a:r>
            <a:r>
              <a:rPr lang="nb-NO" sz="2400" b="1" dirty="0" err="1">
                <a:solidFill>
                  <a:srgbClr val="002060"/>
                </a:solidFill>
              </a:rPr>
              <a:t>Parallel</a:t>
            </a:r>
            <a:r>
              <a:rPr lang="nb-NO" sz="2400" b="1" dirty="0">
                <a:solidFill>
                  <a:srgbClr val="002060"/>
                </a:solidFill>
              </a:rPr>
              <a:t> </a:t>
            </a:r>
            <a:r>
              <a:rPr lang="nb-NO" sz="2400" b="1" dirty="0" err="1">
                <a:solidFill>
                  <a:srgbClr val="002060"/>
                </a:solidFill>
              </a:rPr>
              <a:t>Deletion</a:t>
            </a:r>
            <a:endParaRPr lang="nb-NO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9014C-F608-FFF9-77D4-6429760D8CC3}"/>
              </a:ext>
            </a:extLst>
          </p:cNvPr>
          <p:cNvSpPr txBox="1"/>
          <p:nvPr/>
        </p:nvSpPr>
        <p:spPr>
          <a:xfrm>
            <a:off x="5167733" y="1671391"/>
            <a:ext cx="276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2060"/>
                </a:solidFill>
              </a:rPr>
              <a:t>Feedback </a:t>
            </a:r>
            <a:r>
              <a:rPr lang="nb-NO" sz="2400" b="1" dirty="0" err="1">
                <a:solidFill>
                  <a:srgbClr val="002060"/>
                </a:solidFill>
              </a:rPr>
              <a:t>Vertex</a:t>
            </a:r>
            <a:r>
              <a:rPr lang="nb-NO" sz="2400" b="1" dirty="0">
                <a:solidFill>
                  <a:srgbClr val="002060"/>
                </a:solidFill>
              </a:rPr>
              <a:t>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9FBB5-8D1C-1E06-6C7C-690246C64975}"/>
              </a:ext>
            </a:extLst>
          </p:cNvPr>
          <p:cNvSpPr txBox="1"/>
          <p:nvPr/>
        </p:nvSpPr>
        <p:spPr>
          <a:xfrm>
            <a:off x="1760130" y="1412776"/>
            <a:ext cx="181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Vertex</a:t>
            </a:r>
            <a:r>
              <a:rPr lang="nb-NO" sz="2400" b="1" dirty="0">
                <a:solidFill>
                  <a:srgbClr val="002060"/>
                </a:solidFill>
              </a:rPr>
              <a:t> Cover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74E53-C654-201E-5D5A-3D95E31E03B8}"/>
              </a:ext>
            </a:extLst>
          </p:cNvPr>
          <p:cNvSpPr txBox="1"/>
          <p:nvPr/>
        </p:nvSpPr>
        <p:spPr>
          <a:xfrm>
            <a:off x="956537" y="2895527"/>
            <a:ext cx="185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Planarization</a:t>
            </a:r>
            <a:endParaRPr lang="nb-NO" sz="2400" b="1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B2A743-02D6-08C4-E534-E8DF1005582B}"/>
              </a:ext>
            </a:extLst>
          </p:cNvPr>
          <p:cNvSpPr/>
          <p:nvPr/>
        </p:nvSpPr>
        <p:spPr>
          <a:xfrm>
            <a:off x="1869736" y="2312844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989D11-E041-647F-27AD-E3F98F71E325}"/>
              </a:ext>
            </a:extLst>
          </p:cNvPr>
          <p:cNvSpPr/>
          <p:nvPr/>
        </p:nvSpPr>
        <p:spPr>
          <a:xfrm>
            <a:off x="2227845" y="2451123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6C541E-8EB6-D2CF-A372-ADE02114FD6D}"/>
              </a:ext>
            </a:extLst>
          </p:cNvPr>
          <p:cNvSpPr/>
          <p:nvPr/>
        </p:nvSpPr>
        <p:spPr>
          <a:xfrm>
            <a:off x="2587532" y="2218038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28447F0-D8DD-4DDC-F83D-1159BA1654A8}"/>
              </a:ext>
            </a:extLst>
          </p:cNvPr>
          <p:cNvSpPr/>
          <p:nvPr/>
        </p:nvSpPr>
        <p:spPr>
          <a:xfrm>
            <a:off x="2886247" y="2462896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405D167-2E4A-DB1F-DB5C-7AFC6C077585}"/>
              </a:ext>
            </a:extLst>
          </p:cNvPr>
          <p:cNvSpPr/>
          <p:nvPr/>
        </p:nvSpPr>
        <p:spPr>
          <a:xfrm>
            <a:off x="3307965" y="2307680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979E17-2027-1698-703A-6A3D29080F59}"/>
              </a:ext>
            </a:extLst>
          </p:cNvPr>
          <p:cNvSpPr/>
          <p:nvPr/>
        </p:nvSpPr>
        <p:spPr>
          <a:xfrm>
            <a:off x="5812041" y="2646153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95D846B-E789-00A7-24A1-4E8FCBE2AF6B}"/>
              </a:ext>
            </a:extLst>
          </p:cNvPr>
          <p:cNvSpPr/>
          <p:nvPr/>
        </p:nvSpPr>
        <p:spPr>
          <a:xfrm>
            <a:off x="6170150" y="2784432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A0CFBD-75F5-E028-6D79-1C2EA02C93D5}"/>
              </a:ext>
            </a:extLst>
          </p:cNvPr>
          <p:cNvSpPr/>
          <p:nvPr/>
        </p:nvSpPr>
        <p:spPr>
          <a:xfrm>
            <a:off x="6529837" y="2551347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3F50BA-488B-1458-F19E-E6BEA1DC04D5}"/>
              </a:ext>
            </a:extLst>
          </p:cNvPr>
          <p:cNvSpPr/>
          <p:nvPr/>
        </p:nvSpPr>
        <p:spPr>
          <a:xfrm>
            <a:off x="6828552" y="279620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F00076E-21CA-9A78-EC08-89446CB6F1C2}"/>
              </a:ext>
            </a:extLst>
          </p:cNvPr>
          <p:cNvSpPr/>
          <p:nvPr/>
        </p:nvSpPr>
        <p:spPr>
          <a:xfrm>
            <a:off x="7250270" y="2640989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90A2CB-6D8E-59DF-940F-73CCC3CA8D4B}"/>
              </a:ext>
            </a:extLst>
          </p:cNvPr>
          <p:cNvCxnSpPr>
            <a:stCxn id="19" idx="6"/>
            <a:endCxn id="20" idx="1"/>
          </p:cNvCxnSpPr>
          <p:nvPr/>
        </p:nvCxnSpPr>
        <p:spPr>
          <a:xfrm>
            <a:off x="6028065" y="2754165"/>
            <a:ext cx="173721" cy="6190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B92EB3-3411-26D8-9091-8EB369E3E79F}"/>
              </a:ext>
            </a:extLst>
          </p:cNvPr>
          <p:cNvCxnSpPr>
            <a:stCxn id="21" idx="3"/>
            <a:endCxn id="20" idx="7"/>
          </p:cNvCxnSpPr>
          <p:nvPr/>
        </p:nvCxnSpPr>
        <p:spPr>
          <a:xfrm flipH="1">
            <a:off x="6354538" y="2735735"/>
            <a:ext cx="206935" cy="8033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BFC716-FE1F-0EA3-3B0F-ECD85840CF10}"/>
              </a:ext>
            </a:extLst>
          </p:cNvPr>
          <p:cNvCxnSpPr>
            <a:stCxn id="21" idx="5"/>
            <a:endCxn id="22" idx="1"/>
          </p:cNvCxnSpPr>
          <p:nvPr/>
        </p:nvCxnSpPr>
        <p:spPr>
          <a:xfrm>
            <a:off x="6714225" y="2735735"/>
            <a:ext cx="145963" cy="9210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36ADCE-6AFE-9734-35B3-60C90D4D18C0}"/>
              </a:ext>
            </a:extLst>
          </p:cNvPr>
          <p:cNvCxnSpPr>
            <a:stCxn id="21" idx="6"/>
            <a:endCxn id="23" idx="2"/>
          </p:cNvCxnSpPr>
          <p:nvPr/>
        </p:nvCxnSpPr>
        <p:spPr>
          <a:xfrm>
            <a:off x="6745861" y="2659359"/>
            <a:ext cx="504409" cy="8964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C56EC273-E23B-4C1C-4F18-CC8610444307}"/>
              </a:ext>
            </a:extLst>
          </p:cNvPr>
          <p:cNvSpPr/>
          <p:nvPr/>
        </p:nvSpPr>
        <p:spPr>
          <a:xfrm>
            <a:off x="1335241" y="3805856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67B4EC-1F72-974C-D162-38B583DCA53D}"/>
              </a:ext>
            </a:extLst>
          </p:cNvPr>
          <p:cNvSpPr/>
          <p:nvPr/>
        </p:nvSpPr>
        <p:spPr>
          <a:xfrm>
            <a:off x="1693350" y="394413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69852F-7FBE-1B8A-0B76-47E868D4C366}"/>
              </a:ext>
            </a:extLst>
          </p:cNvPr>
          <p:cNvSpPr/>
          <p:nvPr/>
        </p:nvSpPr>
        <p:spPr>
          <a:xfrm>
            <a:off x="2053037" y="3711050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EDA6036-9FBA-D002-29F2-3514A701C4E1}"/>
              </a:ext>
            </a:extLst>
          </p:cNvPr>
          <p:cNvSpPr/>
          <p:nvPr/>
        </p:nvSpPr>
        <p:spPr>
          <a:xfrm>
            <a:off x="2351752" y="3955908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62308C-6AED-200A-EDBF-1FF7722D9286}"/>
              </a:ext>
            </a:extLst>
          </p:cNvPr>
          <p:cNvSpPr/>
          <p:nvPr/>
        </p:nvSpPr>
        <p:spPr>
          <a:xfrm>
            <a:off x="2712471" y="3692680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70693-9493-9D20-70F0-BD231E4EBEE6}"/>
              </a:ext>
            </a:extLst>
          </p:cNvPr>
          <p:cNvCxnSpPr>
            <a:stCxn id="41" idx="6"/>
            <a:endCxn id="42" idx="1"/>
          </p:cNvCxnSpPr>
          <p:nvPr/>
        </p:nvCxnSpPr>
        <p:spPr>
          <a:xfrm>
            <a:off x="1551265" y="3913868"/>
            <a:ext cx="173721" cy="6190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B7655E-45FE-CA81-BBDA-7AB3268898D3}"/>
              </a:ext>
            </a:extLst>
          </p:cNvPr>
          <p:cNvCxnSpPr>
            <a:stCxn id="43" idx="3"/>
            <a:endCxn id="42" idx="7"/>
          </p:cNvCxnSpPr>
          <p:nvPr/>
        </p:nvCxnSpPr>
        <p:spPr>
          <a:xfrm flipH="1">
            <a:off x="1877738" y="3895438"/>
            <a:ext cx="206935" cy="8033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23CB528-66DE-5D4C-90D6-F6399C41D56F}"/>
              </a:ext>
            </a:extLst>
          </p:cNvPr>
          <p:cNvCxnSpPr>
            <a:stCxn id="43" idx="5"/>
            <a:endCxn id="44" idx="1"/>
          </p:cNvCxnSpPr>
          <p:nvPr/>
        </p:nvCxnSpPr>
        <p:spPr>
          <a:xfrm>
            <a:off x="2237425" y="3895438"/>
            <a:ext cx="145963" cy="9210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A28C7D0-AB9F-3918-EACC-9515B52C8B7E}"/>
              </a:ext>
            </a:extLst>
          </p:cNvPr>
          <p:cNvCxnSpPr>
            <a:stCxn id="43" idx="6"/>
            <a:endCxn id="45" idx="2"/>
          </p:cNvCxnSpPr>
          <p:nvPr/>
        </p:nvCxnSpPr>
        <p:spPr>
          <a:xfrm flipV="1">
            <a:off x="2269061" y="3800692"/>
            <a:ext cx="443410" cy="1837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8589A6-2B50-353D-9DB6-EA65BEB201FA}"/>
              </a:ext>
            </a:extLst>
          </p:cNvPr>
          <p:cNvCxnSpPr>
            <a:stCxn id="43" idx="2"/>
            <a:endCxn id="41" idx="7"/>
          </p:cNvCxnSpPr>
          <p:nvPr/>
        </p:nvCxnSpPr>
        <p:spPr>
          <a:xfrm flipH="1">
            <a:off x="1519629" y="3819062"/>
            <a:ext cx="533408" cy="1843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832E87-651F-72E7-743A-D0B4BF41D27B}"/>
              </a:ext>
            </a:extLst>
          </p:cNvPr>
          <p:cNvCxnSpPr>
            <a:stCxn id="44" idx="2"/>
            <a:endCxn id="42" idx="6"/>
          </p:cNvCxnSpPr>
          <p:nvPr/>
        </p:nvCxnSpPr>
        <p:spPr>
          <a:xfrm flipH="1" flipV="1">
            <a:off x="1909374" y="4052147"/>
            <a:ext cx="442378" cy="117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ECE81FF5-D792-18E2-19D9-E0DE50E668F6}"/>
              </a:ext>
            </a:extLst>
          </p:cNvPr>
          <p:cNvSpPr/>
          <p:nvPr/>
        </p:nvSpPr>
        <p:spPr>
          <a:xfrm>
            <a:off x="767726" y="3800692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BC06095-BC30-619D-D1A4-61B9642E8F88}"/>
              </a:ext>
            </a:extLst>
          </p:cNvPr>
          <p:cNvCxnSpPr>
            <a:stCxn id="66" idx="6"/>
            <a:endCxn id="41" idx="2"/>
          </p:cNvCxnSpPr>
          <p:nvPr/>
        </p:nvCxnSpPr>
        <p:spPr>
          <a:xfrm>
            <a:off x="983750" y="3908704"/>
            <a:ext cx="351491" cy="5164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EB277682-A915-A961-CF15-9B694C557835}"/>
              </a:ext>
            </a:extLst>
          </p:cNvPr>
          <p:cNvSpPr/>
          <p:nvPr/>
        </p:nvSpPr>
        <p:spPr>
          <a:xfrm>
            <a:off x="2784684" y="3987544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6E57FD-B25E-247A-18DB-6D148FDDEF14}"/>
              </a:ext>
            </a:extLst>
          </p:cNvPr>
          <p:cNvCxnSpPr>
            <a:stCxn id="70" idx="2"/>
            <a:endCxn id="44" idx="6"/>
          </p:cNvCxnSpPr>
          <p:nvPr/>
        </p:nvCxnSpPr>
        <p:spPr>
          <a:xfrm flipH="1" flipV="1">
            <a:off x="2567776" y="4063920"/>
            <a:ext cx="216908" cy="3163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7F24A38-29FF-F105-FDCF-AE526C0F449C}"/>
              </a:ext>
            </a:extLst>
          </p:cNvPr>
          <p:cNvGrpSpPr/>
          <p:nvPr/>
        </p:nvGrpSpPr>
        <p:grpSpPr>
          <a:xfrm>
            <a:off x="4716016" y="4347697"/>
            <a:ext cx="3622078" cy="924094"/>
            <a:chOff x="5199737" y="4487300"/>
            <a:chExt cx="3622078" cy="92409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D93F904-E122-8049-451F-FA61C531036C}"/>
                </a:ext>
              </a:extLst>
            </p:cNvPr>
            <p:cNvSpPr/>
            <p:nvPr/>
          </p:nvSpPr>
          <p:spPr>
            <a:xfrm>
              <a:off x="5655900" y="4595312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F0E2855-2FEC-B4D2-6644-3964AB31B470}"/>
                </a:ext>
              </a:extLst>
            </p:cNvPr>
            <p:cNvSpPr/>
            <p:nvPr/>
          </p:nvSpPr>
          <p:spPr>
            <a:xfrm>
              <a:off x="6133557" y="4487300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C27DEB2-E24E-1B56-CB1D-43BD81B4327A}"/>
                </a:ext>
              </a:extLst>
            </p:cNvPr>
            <p:cNvSpPr/>
            <p:nvPr/>
          </p:nvSpPr>
          <p:spPr>
            <a:xfrm>
              <a:off x="5199737" y="4855526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E695FE4-4A50-AA80-92B4-FCC7EE6164DE}"/>
                </a:ext>
              </a:extLst>
            </p:cNvPr>
            <p:cNvSpPr/>
            <p:nvPr/>
          </p:nvSpPr>
          <p:spPr>
            <a:xfrm>
              <a:off x="5642818" y="5095302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E9C6F89-DA08-64EB-E78E-85E74DFCFB6A}"/>
                </a:ext>
              </a:extLst>
            </p:cNvPr>
            <p:cNvSpPr/>
            <p:nvPr/>
          </p:nvSpPr>
          <p:spPr>
            <a:xfrm>
              <a:off x="6152344" y="4775332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D463425-6BAE-3DD4-5925-B5E096431BC8}"/>
                </a:ext>
              </a:extLst>
            </p:cNvPr>
            <p:cNvSpPr/>
            <p:nvPr/>
          </p:nvSpPr>
          <p:spPr>
            <a:xfrm>
              <a:off x="6647690" y="4879278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AA64830-ADEF-F267-AEC0-A5F26DD7704E}"/>
                </a:ext>
              </a:extLst>
            </p:cNvPr>
            <p:cNvCxnSpPr>
              <a:stCxn id="62" idx="7"/>
              <a:endCxn id="60" idx="2"/>
            </p:cNvCxnSpPr>
            <p:nvPr/>
          </p:nvCxnSpPr>
          <p:spPr>
            <a:xfrm flipV="1">
              <a:off x="5384125" y="4703324"/>
              <a:ext cx="271775" cy="18383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F240421-8DF1-E3CD-1EB5-0243F99A24F6}"/>
                </a:ext>
              </a:extLst>
            </p:cNvPr>
            <p:cNvCxnSpPr>
              <a:stCxn id="60" idx="7"/>
              <a:endCxn id="61" idx="2"/>
            </p:cNvCxnSpPr>
            <p:nvPr/>
          </p:nvCxnSpPr>
          <p:spPr>
            <a:xfrm flipV="1">
              <a:off x="5840288" y="4595312"/>
              <a:ext cx="293269" cy="3163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53DD321-83DB-595E-34FD-7C3DAB459843}"/>
                </a:ext>
              </a:extLst>
            </p:cNvPr>
            <p:cNvCxnSpPr>
              <a:stCxn id="60" idx="5"/>
              <a:endCxn id="64" idx="1"/>
            </p:cNvCxnSpPr>
            <p:nvPr/>
          </p:nvCxnSpPr>
          <p:spPr>
            <a:xfrm>
              <a:off x="5840288" y="4779700"/>
              <a:ext cx="343692" cy="2726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272E651-73E3-AD39-BADD-E6F8AAC5D72C}"/>
                </a:ext>
              </a:extLst>
            </p:cNvPr>
            <p:cNvCxnSpPr>
              <a:stCxn id="62" idx="5"/>
              <a:endCxn id="63" idx="2"/>
            </p:cNvCxnSpPr>
            <p:nvPr/>
          </p:nvCxnSpPr>
          <p:spPr>
            <a:xfrm>
              <a:off x="5384125" y="5039914"/>
              <a:ext cx="258693" cy="16340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31D6F6E-2688-4696-51CD-F208ED93713D}"/>
                </a:ext>
              </a:extLst>
            </p:cNvPr>
            <p:cNvCxnSpPr>
              <a:stCxn id="63" idx="6"/>
              <a:endCxn id="65" idx="3"/>
            </p:cNvCxnSpPr>
            <p:nvPr/>
          </p:nvCxnSpPr>
          <p:spPr>
            <a:xfrm flipV="1">
              <a:off x="5858842" y="5063666"/>
              <a:ext cx="820484" cy="13964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008929B-B1F0-B67B-0AB4-76ACF6301C57}"/>
                </a:ext>
              </a:extLst>
            </p:cNvPr>
            <p:cNvCxnSpPr>
              <a:stCxn id="61" idx="6"/>
              <a:endCxn id="65" idx="0"/>
            </p:cNvCxnSpPr>
            <p:nvPr/>
          </p:nvCxnSpPr>
          <p:spPr>
            <a:xfrm>
              <a:off x="6349581" y="4595312"/>
              <a:ext cx="406121" cy="28396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C6E1E94-ABA5-0DCB-C023-B844A29E7688}"/>
                </a:ext>
              </a:extLst>
            </p:cNvPr>
            <p:cNvCxnSpPr>
              <a:stCxn id="64" idx="6"/>
              <a:endCxn id="65" idx="2"/>
            </p:cNvCxnSpPr>
            <p:nvPr/>
          </p:nvCxnSpPr>
          <p:spPr>
            <a:xfrm>
              <a:off x="6368368" y="4883344"/>
              <a:ext cx="279322" cy="10394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84ACC8-C2E8-F257-7614-074404CC23E0}"/>
                </a:ext>
              </a:extLst>
            </p:cNvPr>
            <p:cNvGrpSpPr/>
            <p:nvPr/>
          </p:nvGrpSpPr>
          <p:grpSpPr>
            <a:xfrm rot="10600391">
              <a:off x="7157838" y="4587368"/>
              <a:ext cx="1663977" cy="824026"/>
              <a:chOff x="5834962" y="5607421"/>
              <a:chExt cx="1663977" cy="824026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81D4CA1-2F24-6E4B-75F1-2915DD371B91}"/>
                  </a:ext>
                </a:extLst>
              </p:cNvPr>
              <p:cNvSpPr/>
              <p:nvPr/>
            </p:nvSpPr>
            <p:spPr>
              <a:xfrm>
                <a:off x="6291125" y="5715433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F39CC53-5AC8-8A1E-93FA-2F577F516BBE}"/>
                  </a:ext>
                </a:extLst>
              </p:cNvPr>
              <p:cNvSpPr/>
              <p:nvPr/>
            </p:nvSpPr>
            <p:spPr>
              <a:xfrm>
                <a:off x="6768782" y="5607421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94F3F9B-5A68-5312-CB38-C7CFDFB0FF94}"/>
                  </a:ext>
                </a:extLst>
              </p:cNvPr>
              <p:cNvSpPr/>
              <p:nvPr/>
            </p:nvSpPr>
            <p:spPr>
              <a:xfrm>
                <a:off x="5834962" y="5975647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1AD5CAB-0285-BA84-359F-FEFB0B9735E7}"/>
                  </a:ext>
                </a:extLst>
              </p:cNvPr>
              <p:cNvSpPr/>
              <p:nvPr/>
            </p:nvSpPr>
            <p:spPr>
              <a:xfrm>
                <a:off x="6278043" y="6215423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5F58205-8CF9-E400-70FF-C7940EAFB929}"/>
                  </a:ext>
                </a:extLst>
              </p:cNvPr>
              <p:cNvSpPr/>
              <p:nvPr/>
            </p:nvSpPr>
            <p:spPr>
              <a:xfrm>
                <a:off x="6787569" y="5895453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8EB1C8BE-E864-6C21-FE0C-E860514D2395}"/>
                  </a:ext>
                </a:extLst>
              </p:cNvPr>
              <p:cNvSpPr/>
              <p:nvPr/>
            </p:nvSpPr>
            <p:spPr>
              <a:xfrm>
                <a:off x="7282915" y="5999399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5AAFDAC-3A64-86E9-7B49-8E3F34112E0F}"/>
                  </a:ext>
                </a:extLst>
              </p:cNvPr>
              <p:cNvCxnSpPr>
                <a:stCxn id="101" idx="7"/>
                <a:endCxn id="99" idx="2"/>
              </p:cNvCxnSpPr>
              <p:nvPr/>
            </p:nvCxnSpPr>
            <p:spPr>
              <a:xfrm flipV="1">
                <a:off x="6019350" y="5823445"/>
                <a:ext cx="271775" cy="18383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84490EED-96F1-9B96-03D0-6C88D8FC6C68}"/>
                  </a:ext>
                </a:extLst>
              </p:cNvPr>
              <p:cNvCxnSpPr>
                <a:stCxn id="99" idx="7"/>
                <a:endCxn id="100" idx="2"/>
              </p:cNvCxnSpPr>
              <p:nvPr/>
            </p:nvCxnSpPr>
            <p:spPr>
              <a:xfrm flipV="1">
                <a:off x="6475513" y="5715433"/>
                <a:ext cx="293269" cy="31636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D28233F3-D12B-F140-4EA2-40CFFD335BEB}"/>
                  </a:ext>
                </a:extLst>
              </p:cNvPr>
              <p:cNvCxnSpPr>
                <a:stCxn id="99" idx="5"/>
                <a:endCxn id="103" idx="1"/>
              </p:cNvCxnSpPr>
              <p:nvPr/>
            </p:nvCxnSpPr>
            <p:spPr>
              <a:xfrm>
                <a:off x="6475513" y="5899821"/>
                <a:ext cx="343692" cy="2726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C4F6F83-A840-94DE-1450-E6F61F4D16DE}"/>
                  </a:ext>
                </a:extLst>
              </p:cNvPr>
              <p:cNvCxnSpPr>
                <a:stCxn id="101" idx="5"/>
                <a:endCxn id="102" idx="2"/>
              </p:cNvCxnSpPr>
              <p:nvPr/>
            </p:nvCxnSpPr>
            <p:spPr>
              <a:xfrm>
                <a:off x="6019350" y="6160035"/>
                <a:ext cx="258693" cy="16340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AAF4835C-2343-C113-78A9-0760CB452550}"/>
                  </a:ext>
                </a:extLst>
              </p:cNvPr>
              <p:cNvCxnSpPr>
                <a:stCxn id="102" idx="6"/>
                <a:endCxn id="104" idx="3"/>
              </p:cNvCxnSpPr>
              <p:nvPr/>
            </p:nvCxnSpPr>
            <p:spPr>
              <a:xfrm flipV="1">
                <a:off x="6494067" y="6183787"/>
                <a:ext cx="820484" cy="13964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A35D7C4-B543-3AA0-54C9-BCBBCBA286CB}"/>
                  </a:ext>
                </a:extLst>
              </p:cNvPr>
              <p:cNvCxnSpPr>
                <a:stCxn id="100" idx="6"/>
                <a:endCxn id="104" idx="0"/>
              </p:cNvCxnSpPr>
              <p:nvPr/>
            </p:nvCxnSpPr>
            <p:spPr>
              <a:xfrm>
                <a:off x="6984806" y="5715433"/>
                <a:ext cx="406121" cy="283966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135DD05-E6AF-64A4-AF9A-E547F7E93FFD}"/>
                  </a:ext>
                </a:extLst>
              </p:cNvPr>
              <p:cNvCxnSpPr>
                <a:stCxn id="103" idx="6"/>
                <a:endCxn id="104" idx="2"/>
              </p:cNvCxnSpPr>
              <p:nvPr/>
            </p:nvCxnSpPr>
            <p:spPr>
              <a:xfrm>
                <a:off x="7003593" y="6003465"/>
                <a:ext cx="279322" cy="103946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5D339A7-70D3-4ECC-5F8C-B3DA97D7C1CC}"/>
                </a:ext>
              </a:extLst>
            </p:cNvPr>
            <p:cNvCxnSpPr>
              <a:stCxn id="65" idx="6"/>
              <a:endCxn id="104" idx="6"/>
            </p:cNvCxnSpPr>
            <p:nvPr/>
          </p:nvCxnSpPr>
          <p:spPr>
            <a:xfrm flipV="1">
              <a:off x="6863714" y="4959834"/>
              <a:ext cx="290421" cy="2745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467ED91-A9EE-A2DB-520C-4CF29379499F}"/>
              </a:ext>
            </a:extLst>
          </p:cNvPr>
          <p:cNvCxnSpPr/>
          <p:nvPr/>
        </p:nvCxnSpPr>
        <p:spPr>
          <a:xfrm>
            <a:off x="1283105" y="5575683"/>
            <a:ext cx="2376059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260A401-7785-6AB5-FCC4-8A1C83670A89}"/>
              </a:ext>
            </a:extLst>
          </p:cNvPr>
          <p:cNvCxnSpPr/>
          <p:nvPr/>
        </p:nvCxnSpPr>
        <p:spPr>
          <a:xfrm>
            <a:off x="1594610" y="5791707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F48996D-871A-CC55-B53F-54333DD6A96D}"/>
              </a:ext>
            </a:extLst>
          </p:cNvPr>
          <p:cNvCxnSpPr/>
          <p:nvPr/>
        </p:nvCxnSpPr>
        <p:spPr>
          <a:xfrm>
            <a:off x="995073" y="6007731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8C16A148-2D70-B9C5-94D2-96A24478D94F}"/>
              </a:ext>
            </a:extLst>
          </p:cNvPr>
          <p:cNvCxnSpPr/>
          <p:nvPr/>
        </p:nvCxnSpPr>
        <p:spPr>
          <a:xfrm>
            <a:off x="2242682" y="6223755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E8AABF99-45D7-BE79-61DD-C5BC68C25E1D}"/>
              </a:ext>
            </a:extLst>
          </p:cNvPr>
          <p:cNvCxnSpPr/>
          <p:nvPr/>
        </p:nvCxnSpPr>
        <p:spPr>
          <a:xfrm>
            <a:off x="2219209" y="6007731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6DF5CF0-23F8-955B-E15A-F516D86C8CDF}"/>
              </a:ext>
            </a:extLst>
          </p:cNvPr>
          <p:cNvCxnSpPr/>
          <p:nvPr/>
        </p:nvCxnSpPr>
        <p:spPr>
          <a:xfrm>
            <a:off x="2867281" y="5791707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5B51196E-F643-ACC2-FEDE-C2B679DD25C7}"/>
              </a:ext>
            </a:extLst>
          </p:cNvPr>
          <p:cNvSpPr/>
          <p:nvPr/>
        </p:nvSpPr>
        <p:spPr>
          <a:xfrm>
            <a:off x="2399828" y="5431667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07DED51-4A90-2EB0-B65A-207F85327076}"/>
              </a:ext>
            </a:extLst>
          </p:cNvPr>
          <p:cNvSpPr/>
          <p:nvPr/>
        </p:nvSpPr>
        <p:spPr>
          <a:xfrm>
            <a:off x="2003185" y="5647691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485F7855-349A-BFAF-69CE-FB450E658671}"/>
              </a:ext>
            </a:extLst>
          </p:cNvPr>
          <p:cNvSpPr/>
          <p:nvPr/>
        </p:nvSpPr>
        <p:spPr>
          <a:xfrm>
            <a:off x="1211097" y="5899719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0A6D852-5970-1700-1C9E-737CDF59F00D}"/>
              </a:ext>
            </a:extLst>
          </p:cNvPr>
          <p:cNvSpPr/>
          <p:nvPr/>
        </p:nvSpPr>
        <p:spPr>
          <a:xfrm>
            <a:off x="2566365" y="611927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5433962-5455-272F-E27D-97C8DED481ED}"/>
              </a:ext>
            </a:extLst>
          </p:cNvPr>
          <p:cNvSpPr/>
          <p:nvPr/>
        </p:nvSpPr>
        <p:spPr>
          <a:xfrm>
            <a:off x="2985405" y="5899719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1A8CDA88-73E9-A286-0415-A5A09964BBD7}"/>
              </a:ext>
            </a:extLst>
          </p:cNvPr>
          <p:cNvSpPr/>
          <p:nvPr/>
        </p:nvSpPr>
        <p:spPr>
          <a:xfrm>
            <a:off x="3506133" y="568369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282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6" grpId="0" animBg="1"/>
      <p:bldP spid="70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D453C-6B31-9CAF-2CFA-17FB9BF8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A1BF-F5F9-1684-7991-725C13B2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Vertex</a:t>
            </a:r>
            <a:r>
              <a:rPr lang="nb-NO" dirty="0"/>
              <a:t> </a:t>
            </a:r>
            <a:r>
              <a:rPr lang="nb-NO" dirty="0" err="1"/>
              <a:t>Deletion</a:t>
            </a:r>
            <a:r>
              <a:rPr lang="nb-NO" dirty="0"/>
              <a:t> Problems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C585B-106D-6109-1A80-4BF67678B2CD}"/>
              </a:ext>
            </a:extLst>
          </p:cNvPr>
          <p:cNvSpPr txBox="1"/>
          <p:nvPr/>
        </p:nvSpPr>
        <p:spPr>
          <a:xfrm>
            <a:off x="1119377" y="2031231"/>
            <a:ext cx="3074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Which</a:t>
            </a:r>
            <a:r>
              <a:rPr lang="nb-NO" sz="2400" dirty="0"/>
              <a:t>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deletion</a:t>
            </a:r>
            <a:endParaRPr lang="nb-NO" sz="2400" dirty="0"/>
          </a:p>
          <a:p>
            <a:r>
              <a:rPr lang="nb-NO" sz="2400" dirty="0"/>
              <a:t>problems </a:t>
            </a:r>
            <a:r>
              <a:rPr lang="nb-NO" sz="2400" dirty="0" err="1"/>
              <a:t>are</a:t>
            </a:r>
            <a:r>
              <a:rPr lang="nb-NO" sz="2400" dirty="0"/>
              <a:t> NP-hard?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25FD5-052A-B2FC-09A9-9C9DE05779E0}"/>
              </a:ext>
            </a:extLst>
          </p:cNvPr>
          <p:cNvSpPr txBox="1"/>
          <p:nvPr/>
        </p:nvSpPr>
        <p:spPr>
          <a:xfrm>
            <a:off x="827584" y="4377878"/>
            <a:ext cx="702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Which</a:t>
            </a:r>
            <a:r>
              <a:rPr lang="nb-NO" sz="2400" dirty="0"/>
              <a:t> have </a:t>
            </a:r>
            <a:r>
              <a:rPr lang="nb-NO" sz="2400" dirty="0" err="1"/>
              <a:t>constant</a:t>
            </a:r>
            <a:r>
              <a:rPr lang="nb-NO" sz="2400" dirty="0"/>
              <a:t> </a:t>
            </a:r>
            <a:r>
              <a:rPr lang="nb-NO" sz="2400" dirty="0" err="1"/>
              <a:t>factor</a:t>
            </a:r>
            <a:r>
              <a:rPr lang="nb-NO" sz="2400" dirty="0"/>
              <a:t> </a:t>
            </a:r>
            <a:r>
              <a:rPr lang="nb-NO" sz="2400" dirty="0" err="1"/>
              <a:t>approximation</a:t>
            </a:r>
            <a:r>
              <a:rPr lang="nb-NO" sz="2400" dirty="0"/>
              <a:t> </a:t>
            </a:r>
            <a:r>
              <a:rPr lang="nb-NO" sz="2400" dirty="0" err="1"/>
              <a:t>algorithms</a:t>
            </a:r>
            <a:r>
              <a:rPr lang="nb-NO" sz="24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860C4-F7F8-9747-084B-3BAF985DDB84}"/>
              </a:ext>
            </a:extLst>
          </p:cNvPr>
          <p:cNvSpPr txBox="1"/>
          <p:nvPr/>
        </p:nvSpPr>
        <p:spPr>
          <a:xfrm>
            <a:off x="5451358" y="2716264"/>
            <a:ext cx="1183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 </a:t>
            </a:r>
            <a:r>
              <a:rPr lang="nb-NO" sz="2000" dirty="0">
                <a:solidFill>
                  <a:srgbClr val="002060"/>
                </a:solidFill>
              </a:rPr>
              <a:t>LY [1980]</a:t>
            </a:r>
          </a:p>
        </p:txBody>
      </p:sp>
      <p:pic>
        <p:nvPicPr>
          <p:cNvPr id="6146" name="Picture 2" descr="http://www.cs.columbia.edu/~mihalis/662%20%282%29.jpg">
            <a:extLst>
              <a:ext uri="{FF2B5EF4-FFF2-40B4-BE49-F238E27FC236}">
                <a16:creationId xmlns:a16="http://schemas.microsoft.com/office/drawing/2014/main" id="{6F09DC26-F3E8-BFD1-3305-EEA7D73C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85" y="1748402"/>
            <a:ext cx="1278260" cy="9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5877C-ED3F-8A4B-BE83-05FB48EFC521}"/>
              </a:ext>
            </a:extLst>
          </p:cNvPr>
          <p:cNvSpPr txBox="1"/>
          <p:nvPr/>
        </p:nvSpPr>
        <p:spPr>
          <a:xfrm>
            <a:off x="4863792" y="1527175"/>
            <a:ext cx="1048081" cy="12003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John </a:t>
            </a:r>
          </a:p>
          <a:p>
            <a:pPr algn="ctr"/>
            <a:r>
              <a:rPr lang="nb-NO" dirty="0" err="1"/>
              <a:t>Murchie</a:t>
            </a:r>
            <a:r>
              <a:rPr lang="nb-NO" dirty="0"/>
              <a:t> </a:t>
            </a:r>
          </a:p>
          <a:p>
            <a:pPr algn="ctr"/>
            <a:r>
              <a:rPr lang="nb-NO" dirty="0"/>
              <a:t>Lewis</a:t>
            </a:r>
            <a:br>
              <a:rPr lang="nb-NO" dirty="0"/>
            </a:br>
            <a:endParaRPr lang="nb-N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AC8C3-8B65-3B81-D0DC-913CEDFA9533}"/>
              </a:ext>
            </a:extLst>
          </p:cNvPr>
          <p:cNvSpPr txBox="1"/>
          <p:nvPr/>
        </p:nvSpPr>
        <p:spPr>
          <a:xfrm>
            <a:off x="4807046" y="3255367"/>
            <a:ext cx="2789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«</a:t>
            </a:r>
            <a:r>
              <a:rPr lang="nb-NO" sz="2400" dirty="0" err="1">
                <a:solidFill>
                  <a:srgbClr val="C00000"/>
                </a:solidFill>
              </a:rPr>
              <a:t>Almost</a:t>
            </a:r>
            <a:r>
              <a:rPr lang="nb-NO" sz="2400" dirty="0">
                <a:solidFill>
                  <a:srgbClr val="C00000"/>
                </a:solidFill>
              </a:rPr>
              <a:t> all</a:t>
            </a:r>
            <a:r>
              <a:rPr lang="nb-NO" sz="2400" dirty="0"/>
              <a:t>»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them</a:t>
            </a:r>
            <a:endParaRPr lang="nb-NO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29BB8-A43B-760B-4A6B-01DE661625DC}"/>
              </a:ext>
            </a:extLst>
          </p:cNvPr>
          <p:cNvSpPr txBox="1"/>
          <p:nvPr/>
        </p:nvSpPr>
        <p:spPr>
          <a:xfrm>
            <a:off x="2915816" y="4983559"/>
            <a:ext cx="6011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Theorem</a:t>
            </a:r>
            <a:r>
              <a:rPr lang="nb-NO" sz="2400" b="1" dirty="0">
                <a:solidFill>
                  <a:srgbClr val="002060"/>
                </a:solidFill>
              </a:rPr>
              <a:t> [FLM</a:t>
            </a:r>
            <a:r>
              <a:rPr lang="nb-NO" sz="2400" b="1" dirty="0">
                <a:solidFill>
                  <a:srgbClr val="FF0000"/>
                </a:solidFill>
              </a:rPr>
              <a:t>S</a:t>
            </a:r>
            <a:r>
              <a:rPr lang="nb-NO" sz="2400" b="1" dirty="0">
                <a:solidFill>
                  <a:srgbClr val="002060"/>
                </a:solidFill>
              </a:rPr>
              <a:t>, 2012, FOCS] </a:t>
            </a:r>
            <a:r>
              <a:rPr lang="nb-NO" sz="2400" dirty="0"/>
              <a:t>«</a:t>
            </a:r>
            <a:r>
              <a:rPr lang="nb-NO" sz="2400" dirty="0" err="1">
                <a:solidFill>
                  <a:srgbClr val="C00000"/>
                </a:solidFill>
              </a:rPr>
              <a:t>Many</a:t>
            </a:r>
            <a:r>
              <a:rPr lang="nb-NO" sz="2400" dirty="0"/>
              <a:t>»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them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4859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/>
      <p:bldP spid="9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34A6-D8D0-1157-69CF-EDCEFC35F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A687-9B51-15A6-5AC7-28426040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«</a:t>
            </a:r>
            <a:r>
              <a:rPr lang="nb-NO" dirty="0" err="1"/>
              <a:t>Many</a:t>
            </a:r>
            <a:r>
              <a:rPr lang="nb-NO" dirty="0"/>
              <a:t>» </a:t>
            </a:r>
            <a:r>
              <a:rPr lang="nb-NO" dirty="0" err="1"/>
              <a:t>Vertex</a:t>
            </a:r>
            <a:r>
              <a:rPr lang="nb-NO" dirty="0"/>
              <a:t> </a:t>
            </a:r>
            <a:r>
              <a:rPr lang="nb-NO" dirty="0" err="1"/>
              <a:t>Deletion</a:t>
            </a:r>
            <a:r>
              <a:rPr lang="nb-NO" dirty="0"/>
              <a:t> Problems</a:t>
            </a:r>
            <a:br>
              <a:rPr lang="nb-NO" dirty="0"/>
            </a:br>
            <a:r>
              <a:rPr lang="nb-NO" sz="1800" dirty="0"/>
              <a:t>Have </a:t>
            </a:r>
            <a:r>
              <a:rPr lang="nb-NO" sz="1800" dirty="0" err="1"/>
              <a:t>Constant</a:t>
            </a:r>
            <a:r>
              <a:rPr lang="nb-NO" sz="1800" dirty="0"/>
              <a:t> </a:t>
            </a:r>
            <a:r>
              <a:rPr lang="nb-NO" sz="1800" dirty="0" err="1"/>
              <a:t>Factor</a:t>
            </a:r>
            <a:r>
              <a:rPr lang="nb-NO" sz="1800" dirty="0"/>
              <a:t> </a:t>
            </a:r>
            <a:r>
              <a:rPr lang="nb-NO" sz="1800" dirty="0" err="1"/>
              <a:t>Approximation</a:t>
            </a:r>
            <a:r>
              <a:rPr lang="nb-NO" sz="1800" dirty="0"/>
              <a:t> </a:t>
            </a:r>
            <a:r>
              <a:rPr lang="nb-NO" sz="1800" dirty="0" err="1"/>
              <a:t>Algorithms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74D3F-2961-99B3-5E19-B2DEFFFC8817}"/>
              </a:ext>
            </a:extLst>
          </p:cNvPr>
          <p:cNvSpPr txBox="1"/>
          <p:nvPr/>
        </p:nvSpPr>
        <p:spPr>
          <a:xfrm>
            <a:off x="1043608" y="2708920"/>
            <a:ext cx="3058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Theorem</a:t>
            </a:r>
            <a:r>
              <a:rPr lang="nb-NO" sz="2400" b="1" dirty="0">
                <a:solidFill>
                  <a:srgbClr val="002060"/>
                </a:solidFill>
              </a:rPr>
              <a:t> [FLMS, 2012]</a:t>
            </a:r>
            <a:endParaRPr lang="nb-NO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9530E-0DA4-0C9B-7986-115C2DEB46B5}"/>
              </a:ext>
            </a:extLst>
          </p:cNvPr>
          <p:cNvSpPr txBox="1"/>
          <p:nvPr/>
        </p:nvSpPr>
        <p:spPr>
          <a:xfrm>
            <a:off x="1835696" y="3212976"/>
            <a:ext cx="636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deletion</a:t>
            </a:r>
            <a:r>
              <a:rPr lang="nb-NO" sz="2400" dirty="0"/>
              <a:t> problems to </a:t>
            </a:r>
            <a:r>
              <a:rPr lang="nb-NO" sz="2400" dirty="0" err="1"/>
              <a:t>classes</a:t>
            </a:r>
            <a:r>
              <a:rPr lang="nb-NO" sz="2400" dirty="0"/>
              <a:t> </a:t>
            </a:r>
            <a:r>
              <a:rPr lang="nb-NO" sz="2400" dirty="0" err="1"/>
              <a:t>closed</a:t>
            </a:r>
            <a:r>
              <a:rPr lang="nb-NO" sz="2400" dirty="0"/>
              <a:t> under: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55412-9015-42E9-8D2D-586AFEFA6206}"/>
              </a:ext>
            </a:extLst>
          </p:cNvPr>
          <p:cNvSpPr txBox="1"/>
          <p:nvPr/>
        </p:nvSpPr>
        <p:spPr>
          <a:xfrm>
            <a:off x="2555776" y="3654316"/>
            <a:ext cx="2068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deletion</a:t>
            </a:r>
            <a:endParaRPr lang="nb-NO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4EF23-FC3B-AD29-F2DD-E751E2A4D9AA}"/>
              </a:ext>
            </a:extLst>
          </p:cNvPr>
          <p:cNvSpPr txBox="1"/>
          <p:nvPr/>
        </p:nvSpPr>
        <p:spPr>
          <a:xfrm>
            <a:off x="2555776" y="4077072"/>
            <a:ext cx="1900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/>
              <a:t>deletion</a:t>
            </a:r>
            <a:endParaRPr lang="nb-NO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CBC46-48FD-5D63-05CA-D87000F9E335}"/>
              </a:ext>
            </a:extLst>
          </p:cNvPr>
          <p:cNvSpPr txBox="1"/>
          <p:nvPr/>
        </p:nvSpPr>
        <p:spPr>
          <a:xfrm>
            <a:off x="2555776" y="4509120"/>
            <a:ext cx="229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/>
              <a:t>contraction</a:t>
            </a:r>
            <a:endParaRPr lang="nb-NO" sz="2400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99A0BD1-4D35-4C3C-BF8C-3A33E5FA3CEB}"/>
              </a:ext>
            </a:extLst>
          </p:cNvPr>
          <p:cNvSpPr/>
          <p:nvPr/>
        </p:nvSpPr>
        <p:spPr>
          <a:xfrm>
            <a:off x="4860032" y="3717032"/>
            <a:ext cx="288032" cy="122413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71FE8-995C-0C30-F3D7-CA2485173926}"/>
              </a:ext>
            </a:extLst>
          </p:cNvPr>
          <p:cNvSpPr txBox="1"/>
          <p:nvPr/>
        </p:nvSpPr>
        <p:spPr>
          <a:xfrm rot="2721151">
            <a:off x="4990568" y="4130804"/>
            <a:ext cx="1532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>
                <a:solidFill>
                  <a:srgbClr val="C00000"/>
                </a:solidFill>
              </a:rPr>
              <a:t>minor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 err="1">
                <a:solidFill>
                  <a:srgbClr val="C00000"/>
                </a:solidFill>
              </a:rPr>
              <a:t>closed</a:t>
            </a:r>
            <a:endParaRPr lang="nb-NO" sz="2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979CD-1F1A-BE7A-D345-BF2F2F6A29C1}"/>
              </a:ext>
            </a:extLst>
          </p:cNvPr>
          <p:cNvSpPr txBox="1"/>
          <p:nvPr/>
        </p:nvSpPr>
        <p:spPr>
          <a:xfrm>
            <a:off x="1835696" y="5055567"/>
            <a:ext cx="5075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and </a:t>
            </a:r>
            <a:r>
              <a:rPr lang="nb-NO" sz="2400" dirty="0" err="1">
                <a:solidFill>
                  <a:srgbClr val="7030A0"/>
                </a:solidFill>
              </a:rPr>
              <a:t>excluding</a:t>
            </a:r>
            <a:r>
              <a:rPr lang="nb-NO" sz="2400" dirty="0">
                <a:solidFill>
                  <a:srgbClr val="7030A0"/>
                </a:solidFill>
              </a:rPr>
              <a:t> at </a:t>
            </a:r>
            <a:r>
              <a:rPr lang="nb-NO" sz="2400" dirty="0" err="1">
                <a:solidFill>
                  <a:srgbClr val="7030A0"/>
                </a:solidFill>
              </a:rPr>
              <a:t>least</a:t>
            </a:r>
            <a:r>
              <a:rPr lang="nb-NO" sz="2400" dirty="0">
                <a:solidFill>
                  <a:srgbClr val="7030A0"/>
                </a:solidFill>
              </a:rPr>
              <a:t> </a:t>
            </a:r>
            <a:r>
              <a:rPr lang="nb-NO" sz="2400" dirty="0" err="1">
                <a:solidFill>
                  <a:srgbClr val="7030A0"/>
                </a:solidFill>
              </a:rPr>
              <a:t>one</a:t>
            </a:r>
            <a:r>
              <a:rPr lang="nb-NO" sz="2400" dirty="0">
                <a:solidFill>
                  <a:srgbClr val="7030A0"/>
                </a:solidFill>
              </a:rPr>
              <a:t> planar </a:t>
            </a:r>
            <a:r>
              <a:rPr lang="nb-NO" sz="2400" dirty="0" err="1">
                <a:solidFill>
                  <a:srgbClr val="7030A0"/>
                </a:solidFill>
              </a:rPr>
              <a:t>graph</a:t>
            </a:r>
            <a:endParaRPr lang="nb-NO" sz="2400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44C1F-4174-9422-F69F-83341995F37E}"/>
              </a:ext>
            </a:extLst>
          </p:cNvPr>
          <p:cNvSpPr txBox="1"/>
          <p:nvPr/>
        </p:nvSpPr>
        <p:spPr>
          <a:xfrm>
            <a:off x="1835696" y="5487615"/>
            <a:ext cx="614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have a </a:t>
            </a:r>
            <a:r>
              <a:rPr lang="nb-NO" sz="2400" dirty="0" err="1">
                <a:solidFill>
                  <a:srgbClr val="0070C0"/>
                </a:solidFill>
              </a:rPr>
              <a:t>constant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factor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approximation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algorithm</a:t>
            </a:r>
            <a:r>
              <a:rPr lang="nb-NO" sz="2400" dirty="0"/>
              <a:t>.</a:t>
            </a:r>
          </a:p>
        </p:txBody>
      </p:sp>
      <p:pic>
        <p:nvPicPr>
          <p:cNvPr id="13" name="Picture 12" descr="https://encrypted-tbn2.gstatic.com/images?q=tbn:ANd9GcRDyy5fE69r_u1ofIUSgdmAaLM9H5904DWKt4qbCiw4BkK0OvHV">
            <a:extLst>
              <a:ext uri="{FF2B5EF4-FFF2-40B4-BE49-F238E27FC236}">
                <a16:creationId xmlns:a16="http://schemas.microsoft.com/office/drawing/2014/main" id="{68E1B43F-CA1E-CFF8-E05F-2A4521A3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03" y="1667364"/>
            <a:ext cx="1197993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ii.uib.no/~daniello/pics/daniel.jpg">
            <a:extLst>
              <a:ext uri="{FF2B5EF4-FFF2-40B4-BE49-F238E27FC236}">
                <a16:creationId xmlns:a16="http://schemas.microsoft.com/office/drawing/2014/main" id="{9DD84504-EB06-F9EE-0D23-4A4E6ECA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13" y="1660084"/>
            <a:ext cx="832650" cy="98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eeldhara">
            <a:extLst>
              <a:ext uri="{FF2B5EF4-FFF2-40B4-BE49-F238E27FC236}">
                <a16:creationId xmlns:a16="http://schemas.microsoft.com/office/drawing/2014/main" id="{603A6D01-8E05-987E-9BB1-E71FC03E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83" y="1628800"/>
            <a:ext cx="1007583" cy="10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ii.uib.no/~fomin/images/img02.jpg">
            <a:extLst>
              <a:ext uri="{FF2B5EF4-FFF2-40B4-BE49-F238E27FC236}">
                <a16:creationId xmlns:a16="http://schemas.microsoft.com/office/drawing/2014/main" id="{18DCD7AA-278E-51FF-1BB0-F4E45728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75" y="1667365"/>
            <a:ext cx="649130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CF2EFF-6FA3-524B-8C50-1F5AF8C1C06C}"/>
              </a:ext>
            </a:extLst>
          </p:cNvPr>
          <p:cNvSpPr txBox="1"/>
          <p:nvPr/>
        </p:nvSpPr>
        <p:spPr>
          <a:xfrm rot="1394844">
            <a:off x="2267921" y="3146485"/>
            <a:ext cx="4968552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  <a:effectLst>
            <a:outerShdw blurRad="317500" sx="102000" sy="102000" algn="ctr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   </a:t>
            </a:r>
          </a:p>
          <a:p>
            <a:r>
              <a:rPr lang="nb-NO" dirty="0">
                <a:solidFill>
                  <a:srgbClr val="002060"/>
                </a:solidFill>
              </a:rPr>
              <a:t>   </a:t>
            </a:r>
            <a:r>
              <a:rPr lang="nb-NO" sz="2400" dirty="0" err="1">
                <a:solidFill>
                  <a:srgbClr val="C00000"/>
                </a:solidFill>
              </a:rPr>
              <a:t>Example</a:t>
            </a:r>
            <a:r>
              <a:rPr lang="nb-NO" sz="2400" dirty="0">
                <a:solidFill>
                  <a:srgbClr val="C00000"/>
                </a:solidFill>
              </a:rPr>
              <a:t>: </a:t>
            </a:r>
            <a:r>
              <a:rPr lang="nb-NO" sz="2400" dirty="0" err="1">
                <a:solidFill>
                  <a:srgbClr val="C00000"/>
                </a:solidFill>
              </a:rPr>
              <a:t>Acyclic</a:t>
            </a:r>
            <a:r>
              <a:rPr lang="nb-NO" sz="2400" dirty="0">
                <a:solidFill>
                  <a:srgbClr val="C00000"/>
                </a:solidFill>
              </a:rPr>
              <a:t> Graphs (</a:t>
            </a:r>
            <a:r>
              <a:rPr lang="nb-NO" sz="2400" dirty="0" err="1">
                <a:solidFill>
                  <a:srgbClr val="C00000"/>
                </a:solidFill>
              </a:rPr>
              <a:t>forests</a:t>
            </a:r>
            <a:r>
              <a:rPr lang="nb-NO" sz="2400" dirty="0">
                <a:solidFill>
                  <a:srgbClr val="C00000"/>
                </a:solidFill>
              </a:rPr>
              <a:t>)</a:t>
            </a:r>
          </a:p>
          <a:p>
            <a:endParaRPr lang="nb-NO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0635123-3275-7108-09BA-4889CC6DE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00F9-0AA9-A5B7-E6B8-12E9DCDFB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Random (De)Selection</a:t>
            </a:r>
            <a:endParaRPr lang="nb-NO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F76B3-1176-91E6-D648-1FC49C0CB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736304"/>
          </a:xfrm>
        </p:spPr>
        <p:txBody>
          <a:bodyPr>
            <a:noAutofit/>
          </a:bodyPr>
          <a:lstStyle/>
          <a:p>
            <a:endParaRPr lang="en-US">
              <a:solidFill>
                <a:schemeClr val="tx1"/>
              </a:solidFill>
              <a:latin typeface="Agency FB" panose="020B0503020202020204" pitchFamily="34" charset="77"/>
              <a:ea typeface="PilGi" pitchFamily="2" charset="-127"/>
            </a:endParaRPr>
          </a:p>
          <a:p>
            <a:r>
              <a:rPr lang="en-US" b="1">
                <a:solidFill>
                  <a:schemeClr val="tx1"/>
                </a:solidFill>
                <a:latin typeface="Agency FB" panose="020B0503020202020204" pitchFamily="34" charset="77"/>
                <a:ea typeface="PilGi" pitchFamily="2" charset="-127"/>
              </a:rPr>
              <a:t>Saket Saurabh</a:t>
            </a:r>
          </a:p>
          <a:p>
            <a:r>
              <a:rPr lang="en-US" sz="2400" b="1">
                <a:solidFill>
                  <a:srgbClr val="0070C0"/>
                </a:solidFill>
                <a:latin typeface="Agency FB" panose="020B0503020202020204" pitchFamily="34" charset="77"/>
                <a:ea typeface="PilGi" pitchFamily="2" charset="-127"/>
              </a:rPr>
              <a:t>Institute of Mathematical Sciences + University of Bergen</a:t>
            </a:r>
          </a:p>
          <a:p>
            <a:r>
              <a:rPr lang="en-US" sz="2400" b="1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(CALDAM 2024, 16</a:t>
            </a:r>
            <a:r>
              <a:rPr lang="en-US" sz="2400" b="1" baseline="30000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th</a:t>
            </a:r>
            <a:r>
              <a:rPr lang="en-US" sz="2400" b="1">
                <a:solidFill>
                  <a:srgbClr val="002060"/>
                </a:solidFill>
                <a:latin typeface="Agency FB" panose="020B0503020202020204" pitchFamily="34" charset="77"/>
                <a:ea typeface="PilGi" pitchFamily="2" charset="-127"/>
              </a:rPr>
              <a:t> February 2024)</a:t>
            </a:r>
            <a:endParaRPr lang="en-US" sz="2400" b="1" dirty="0">
              <a:solidFill>
                <a:srgbClr val="002060"/>
              </a:solidFill>
              <a:latin typeface="Agency FB" panose="020B0503020202020204" pitchFamily="34" charset="77"/>
              <a:ea typeface="PilGi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28376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Coping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Hardness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011761"/>
            <a:ext cx="43652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No </a:t>
            </a:r>
            <a:r>
              <a:rPr lang="nb-NO" sz="2400" dirty="0" err="1">
                <a:solidFill>
                  <a:srgbClr val="C00000"/>
                </a:solidFill>
              </a:rPr>
              <a:t>algorithm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	</a:t>
            </a:r>
            <a:r>
              <a:rPr lang="nb-NO" sz="2400" dirty="0" err="1">
                <a:solidFill>
                  <a:srgbClr val="7030A0"/>
                </a:solidFill>
              </a:rPr>
              <a:t>solves</a:t>
            </a:r>
            <a:endParaRPr lang="nb-NO" sz="2400" dirty="0">
              <a:solidFill>
                <a:srgbClr val="7030A0"/>
              </a:solidFill>
            </a:endParaRPr>
          </a:p>
          <a:p>
            <a:r>
              <a:rPr lang="nb-NO" sz="2400" dirty="0"/>
              <a:t>		</a:t>
            </a:r>
            <a:r>
              <a:rPr lang="nb-NO" sz="2400" dirty="0">
                <a:solidFill>
                  <a:srgbClr val="002060"/>
                </a:solidFill>
              </a:rPr>
              <a:t>all </a:t>
            </a:r>
            <a:r>
              <a:rPr lang="nb-NO" sz="2400" dirty="0" err="1">
                <a:solidFill>
                  <a:srgbClr val="002060"/>
                </a:solidFill>
              </a:rPr>
              <a:t>instances</a:t>
            </a:r>
            <a:endParaRPr lang="nb-NO" sz="2400" dirty="0">
              <a:solidFill>
                <a:srgbClr val="002060"/>
              </a:solidFill>
            </a:endParaRPr>
          </a:p>
          <a:p>
            <a:r>
              <a:rPr lang="nb-NO" sz="2400" dirty="0"/>
              <a:t>		</a:t>
            </a:r>
            <a:r>
              <a:rPr lang="nb-NO" sz="2400" dirty="0" err="1">
                <a:solidFill>
                  <a:srgbClr val="0070C0"/>
                </a:solidFill>
              </a:rPr>
              <a:t>optimally</a:t>
            </a:r>
            <a:endParaRPr lang="nb-NO" sz="2400" dirty="0">
              <a:solidFill>
                <a:srgbClr val="0070C0"/>
              </a:solidFill>
            </a:endParaRPr>
          </a:p>
          <a:p>
            <a:r>
              <a:rPr lang="nb-NO" sz="2400" dirty="0"/>
              <a:t>		</a:t>
            </a:r>
            <a:r>
              <a:rPr lang="nb-NO" sz="2400" dirty="0">
                <a:solidFill>
                  <a:srgbClr val="00B050"/>
                </a:solidFill>
              </a:rPr>
              <a:t>in polynomial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3054152"/>
            <a:ext cx="342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002060"/>
                </a:solidFill>
              </a:rPr>
              <a:t>Parameterized</a:t>
            </a:r>
            <a:r>
              <a:rPr lang="nb-NO" sz="2400" dirty="0">
                <a:solidFill>
                  <a:srgbClr val="002060"/>
                </a:solidFill>
              </a:rPr>
              <a:t> </a:t>
            </a:r>
            <a:r>
              <a:rPr lang="nb-NO" sz="2400" dirty="0" err="1">
                <a:solidFill>
                  <a:srgbClr val="002060"/>
                </a:solidFill>
              </a:rPr>
              <a:t>Algorithms</a:t>
            </a:r>
            <a:endParaRPr lang="nb-NO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024" y="3881373"/>
            <a:ext cx="3464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0070C0"/>
                </a:solidFill>
              </a:rPr>
              <a:t>Approximation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Algorithms</a:t>
            </a:r>
            <a:endParaRPr lang="nb-NO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4755" y="4782344"/>
            <a:ext cx="3162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00B050"/>
                </a:solidFill>
              </a:rPr>
              <a:t>Exponential</a:t>
            </a:r>
            <a:r>
              <a:rPr lang="nb-NO" sz="2400" dirty="0">
                <a:solidFill>
                  <a:srgbClr val="00B050"/>
                </a:solidFill>
              </a:rPr>
              <a:t> Time (APX) </a:t>
            </a:r>
          </a:p>
          <a:p>
            <a:r>
              <a:rPr lang="nb-NO" sz="2400" dirty="0" err="1">
                <a:solidFill>
                  <a:srgbClr val="00B050"/>
                </a:solidFill>
              </a:rPr>
              <a:t>Algorithms</a:t>
            </a:r>
            <a:endParaRPr lang="nb-NO" sz="2400" dirty="0">
              <a:solidFill>
                <a:srgbClr val="00B050"/>
              </a:solidFill>
            </a:endParaRPr>
          </a:p>
        </p:txBody>
      </p:sp>
      <p:cxnSp>
        <p:nvCxnSpPr>
          <p:cNvPr id="15" name="Straight Arrow Connector 14"/>
          <p:cNvCxnSpPr>
            <a:endCxn id="6" idx="1"/>
          </p:cNvCxnSpPr>
          <p:nvPr/>
        </p:nvCxnSpPr>
        <p:spPr>
          <a:xfrm flipV="1">
            <a:off x="3779912" y="3284985"/>
            <a:ext cx="1584176" cy="30284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47864" y="4019873"/>
            <a:ext cx="1800200" cy="9233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47864" y="4581421"/>
            <a:ext cx="1440160" cy="431755"/>
          </a:xfrm>
          <a:prstGeom prst="straightConnector1">
            <a:avLst/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3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CDB0F-9AB2-025A-EA54-3DBF3F743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8">
            <a:extLst>
              <a:ext uri="{FF2B5EF4-FFF2-40B4-BE49-F238E27FC236}">
                <a16:creationId xmlns:a16="http://schemas.microsoft.com/office/drawing/2014/main" id="{437D478A-D0E5-7A95-809A-93B996C9A2E1}"/>
              </a:ext>
            </a:extLst>
          </p:cNvPr>
          <p:cNvSpPr/>
          <p:nvPr/>
        </p:nvSpPr>
        <p:spPr>
          <a:xfrm>
            <a:off x="6049663" y="3967976"/>
            <a:ext cx="1092623" cy="453058"/>
          </a:xfrm>
          <a:custGeom>
            <a:avLst/>
            <a:gdLst>
              <a:gd name="connsiteX0" fmla="*/ 74706 w 1092623"/>
              <a:gd name="connsiteY0" fmla="*/ 0 h 453058"/>
              <a:gd name="connsiteX1" fmla="*/ 74706 w 1092623"/>
              <a:gd name="connsiteY1" fmla="*/ 379562 h 453058"/>
              <a:gd name="connsiteX2" fmla="*/ 851083 w 1092623"/>
              <a:gd name="connsiteY2" fmla="*/ 431321 h 453058"/>
              <a:gd name="connsiteX3" fmla="*/ 1092623 w 1092623"/>
              <a:gd name="connsiteY3" fmla="*/ 120770 h 45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623" h="453058">
                <a:moveTo>
                  <a:pt x="74706" y="0"/>
                </a:moveTo>
                <a:cubicBezTo>
                  <a:pt x="10008" y="153837"/>
                  <a:pt x="-54690" y="307675"/>
                  <a:pt x="74706" y="379562"/>
                </a:cubicBezTo>
                <a:cubicBezTo>
                  <a:pt x="204102" y="451449"/>
                  <a:pt x="681430" y="474453"/>
                  <a:pt x="851083" y="431321"/>
                </a:cubicBezTo>
                <a:cubicBezTo>
                  <a:pt x="1020736" y="388189"/>
                  <a:pt x="1056679" y="254479"/>
                  <a:pt x="1092623" y="120770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4E6E2-1A1E-940A-6C56-1A6ED32AAED7}"/>
              </a:ext>
            </a:extLst>
          </p:cNvPr>
          <p:cNvSpPr txBox="1"/>
          <p:nvPr/>
        </p:nvSpPr>
        <p:spPr>
          <a:xfrm>
            <a:off x="1291741" y="1023319"/>
            <a:ext cx="313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 err="1">
                <a:solidFill>
                  <a:srgbClr val="C00000"/>
                </a:solidFill>
              </a:rPr>
              <a:t>Independent</a:t>
            </a:r>
            <a:r>
              <a:rPr lang="nb-NO" sz="2000" dirty="0">
                <a:solidFill>
                  <a:srgbClr val="C00000"/>
                </a:solidFill>
              </a:rPr>
              <a:t> 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E998C-EAFA-5826-01E4-A666299FD7E6}"/>
              </a:ext>
            </a:extLst>
          </p:cNvPr>
          <p:cNvSpPr txBox="1"/>
          <p:nvPr/>
        </p:nvSpPr>
        <p:spPr>
          <a:xfrm>
            <a:off x="4513389" y="1322598"/>
            <a:ext cx="38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 err="1">
                <a:solidFill>
                  <a:srgbClr val="C00000"/>
                </a:solidFill>
              </a:rPr>
              <a:t>Acyclic</a:t>
            </a:r>
            <a:r>
              <a:rPr lang="nb-NO" sz="2000" dirty="0">
                <a:solidFill>
                  <a:srgbClr val="C00000"/>
                </a:solidFill>
              </a:rPr>
              <a:t> Graphs </a:t>
            </a:r>
            <a:r>
              <a:rPr lang="nb-NO" sz="2000" dirty="0"/>
              <a:t>(Forests)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4A5ED9-B61C-8137-01BB-1F05C312D2E8}"/>
              </a:ext>
            </a:extLst>
          </p:cNvPr>
          <p:cNvSpPr txBox="1"/>
          <p:nvPr/>
        </p:nvSpPr>
        <p:spPr>
          <a:xfrm>
            <a:off x="5148064" y="3300844"/>
            <a:ext cx="286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>
                <a:solidFill>
                  <a:srgbClr val="C00000"/>
                </a:solidFill>
              </a:rPr>
              <a:t>Planar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E7104-7095-2400-EA95-02019F252895}"/>
              </a:ext>
            </a:extLst>
          </p:cNvPr>
          <p:cNvSpPr txBox="1"/>
          <p:nvPr/>
        </p:nvSpPr>
        <p:spPr>
          <a:xfrm>
            <a:off x="581479" y="2798529"/>
            <a:ext cx="363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to </a:t>
            </a:r>
            <a:r>
              <a:rPr lang="nb-NO" sz="2000" dirty="0">
                <a:solidFill>
                  <a:srgbClr val="C00000"/>
                </a:solidFill>
              </a:rPr>
              <a:t>Series-</a:t>
            </a:r>
            <a:r>
              <a:rPr lang="nb-NO" sz="2000" dirty="0" err="1">
                <a:solidFill>
                  <a:srgbClr val="C00000"/>
                </a:solidFill>
              </a:rPr>
              <a:t>Parallel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 err="1">
                <a:solidFill>
                  <a:srgbClr val="C00000"/>
                </a:solidFill>
              </a:rPr>
              <a:t>graphs</a:t>
            </a:r>
            <a:endParaRPr lang="nb-NO" sz="20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9C41C-C694-B35A-C7FB-A82347AA47EB}"/>
              </a:ext>
            </a:extLst>
          </p:cNvPr>
          <p:cNvSpPr txBox="1"/>
          <p:nvPr/>
        </p:nvSpPr>
        <p:spPr>
          <a:xfrm>
            <a:off x="1069360" y="4813764"/>
            <a:ext cx="232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Interval</a:t>
            </a:r>
            <a:r>
              <a:rPr lang="nb-NO" sz="2400" b="1" dirty="0">
                <a:solidFill>
                  <a:srgbClr val="002060"/>
                </a:solidFill>
              </a:rPr>
              <a:t> </a:t>
            </a:r>
            <a:r>
              <a:rPr lang="nb-NO" sz="2400" b="1" dirty="0" err="1">
                <a:solidFill>
                  <a:srgbClr val="002060"/>
                </a:solidFill>
              </a:rPr>
              <a:t>Deletion</a:t>
            </a:r>
            <a:endParaRPr lang="nb-NO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4F696-DB66-63EE-AFAD-51FF0393DDDA}"/>
              </a:ext>
            </a:extLst>
          </p:cNvPr>
          <p:cNvSpPr txBox="1"/>
          <p:nvPr/>
        </p:nvSpPr>
        <p:spPr>
          <a:xfrm>
            <a:off x="719219" y="5221602"/>
            <a:ext cx="299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/>
              <a:t>Deletion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C00000"/>
                </a:solidFill>
              </a:rPr>
              <a:t>to </a:t>
            </a:r>
            <a:r>
              <a:rPr lang="nb-NO" sz="2000" dirty="0" err="1">
                <a:solidFill>
                  <a:srgbClr val="C00000"/>
                </a:solidFill>
              </a:rPr>
              <a:t>Interval</a:t>
            </a:r>
            <a:r>
              <a:rPr lang="nb-NO" sz="2000" dirty="0">
                <a:solidFill>
                  <a:srgbClr val="C00000"/>
                </a:solidFill>
              </a:rPr>
              <a:t> Graphs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94585-3BB5-FFDA-1169-D87C35891A65}"/>
              </a:ext>
            </a:extLst>
          </p:cNvPr>
          <p:cNvSpPr txBox="1"/>
          <p:nvPr/>
        </p:nvSpPr>
        <p:spPr>
          <a:xfrm>
            <a:off x="1060273" y="2348880"/>
            <a:ext cx="314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2060"/>
                </a:solidFill>
              </a:rPr>
              <a:t>Series-</a:t>
            </a:r>
            <a:r>
              <a:rPr lang="nb-NO" sz="2400" b="1" dirty="0" err="1">
                <a:solidFill>
                  <a:srgbClr val="002060"/>
                </a:solidFill>
              </a:rPr>
              <a:t>Parallel</a:t>
            </a:r>
            <a:r>
              <a:rPr lang="nb-NO" sz="2400" b="1" dirty="0">
                <a:solidFill>
                  <a:srgbClr val="002060"/>
                </a:solidFill>
              </a:rPr>
              <a:t> </a:t>
            </a:r>
            <a:r>
              <a:rPr lang="nb-NO" sz="2400" b="1" dirty="0" err="1">
                <a:solidFill>
                  <a:srgbClr val="002060"/>
                </a:solidFill>
              </a:rPr>
              <a:t>Deletion</a:t>
            </a:r>
            <a:endParaRPr lang="nb-NO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31055-647C-0155-2447-69C57F47D8FB}"/>
              </a:ext>
            </a:extLst>
          </p:cNvPr>
          <p:cNvSpPr txBox="1"/>
          <p:nvPr/>
        </p:nvSpPr>
        <p:spPr>
          <a:xfrm>
            <a:off x="5167733" y="879303"/>
            <a:ext cx="276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2060"/>
                </a:solidFill>
              </a:rPr>
              <a:t>Feedback </a:t>
            </a:r>
            <a:r>
              <a:rPr lang="nb-NO" sz="2400" b="1" dirty="0" err="1">
                <a:solidFill>
                  <a:srgbClr val="002060"/>
                </a:solidFill>
              </a:rPr>
              <a:t>Vertex</a:t>
            </a:r>
            <a:r>
              <a:rPr lang="nb-NO" sz="2400" b="1" dirty="0">
                <a:solidFill>
                  <a:srgbClr val="002060"/>
                </a:solidFill>
              </a:rPr>
              <a:t>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BA82B-9DF8-D7E4-49FC-730EBAEFA7E3}"/>
              </a:ext>
            </a:extLst>
          </p:cNvPr>
          <p:cNvSpPr txBox="1"/>
          <p:nvPr/>
        </p:nvSpPr>
        <p:spPr>
          <a:xfrm>
            <a:off x="1760130" y="620688"/>
            <a:ext cx="181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Vertex</a:t>
            </a:r>
            <a:r>
              <a:rPr lang="nb-NO" sz="2400" b="1" dirty="0">
                <a:solidFill>
                  <a:srgbClr val="002060"/>
                </a:solidFill>
              </a:rPr>
              <a:t> Cover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59ACCA-81EF-A50D-0A9F-2DEB64ADA1CA}"/>
              </a:ext>
            </a:extLst>
          </p:cNvPr>
          <p:cNvSpPr txBox="1"/>
          <p:nvPr/>
        </p:nvSpPr>
        <p:spPr>
          <a:xfrm>
            <a:off x="5637057" y="2924944"/>
            <a:ext cx="185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2060"/>
                </a:solidFill>
              </a:rPr>
              <a:t>Planarization</a:t>
            </a:r>
            <a:endParaRPr lang="nb-NO" sz="2400" b="1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6888D4-61FA-3535-F1A6-DDC51DD14BCD}"/>
              </a:ext>
            </a:extLst>
          </p:cNvPr>
          <p:cNvSpPr/>
          <p:nvPr/>
        </p:nvSpPr>
        <p:spPr>
          <a:xfrm>
            <a:off x="1869736" y="1520756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9FC0A-7439-1327-EFF3-178E28D02A00}"/>
              </a:ext>
            </a:extLst>
          </p:cNvPr>
          <p:cNvSpPr/>
          <p:nvPr/>
        </p:nvSpPr>
        <p:spPr>
          <a:xfrm>
            <a:off x="2227845" y="165903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C93610-1F4F-64B0-1E0B-F1A2F052D2FB}"/>
              </a:ext>
            </a:extLst>
          </p:cNvPr>
          <p:cNvSpPr/>
          <p:nvPr/>
        </p:nvSpPr>
        <p:spPr>
          <a:xfrm>
            <a:off x="2587532" y="1425950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8F08E5-BC20-BC4B-30B9-1BC93A2AE4B7}"/>
              </a:ext>
            </a:extLst>
          </p:cNvPr>
          <p:cNvSpPr/>
          <p:nvPr/>
        </p:nvSpPr>
        <p:spPr>
          <a:xfrm>
            <a:off x="2886247" y="1670808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42AF84-EC1F-399E-7B37-9933A8BBE9CE}"/>
              </a:ext>
            </a:extLst>
          </p:cNvPr>
          <p:cNvSpPr/>
          <p:nvPr/>
        </p:nvSpPr>
        <p:spPr>
          <a:xfrm>
            <a:off x="3307965" y="1515592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4E657D-7044-45F5-88B1-A051431C4809}"/>
              </a:ext>
            </a:extLst>
          </p:cNvPr>
          <p:cNvSpPr/>
          <p:nvPr/>
        </p:nvSpPr>
        <p:spPr>
          <a:xfrm>
            <a:off x="5812041" y="185406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4448BC-88A5-A1BB-8BF7-F3EF73580677}"/>
              </a:ext>
            </a:extLst>
          </p:cNvPr>
          <p:cNvSpPr/>
          <p:nvPr/>
        </p:nvSpPr>
        <p:spPr>
          <a:xfrm>
            <a:off x="6170150" y="1992344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95A248-5E98-C770-D9C8-15CC1484221A}"/>
              </a:ext>
            </a:extLst>
          </p:cNvPr>
          <p:cNvSpPr/>
          <p:nvPr/>
        </p:nvSpPr>
        <p:spPr>
          <a:xfrm>
            <a:off x="6529837" y="1759259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60D8F3-CBA1-24B5-C738-BDC7314F1B4E}"/>
              </a:ext>
            </a:extLst>
          </p:cNvPr>
          <p:cNvSpPr/>
          <p:nvPr/>
        </p:nvSpPr>
        <p:spPr>
          <a:xfrm>
            <a:off x="6828552" y="2004117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5F82AB-523C-48C1-218D-46FBEDDD1CE3}"/>
              </a:ext>
            </a:extLst>
          </p:cNvPr>
          <p:cNvSpPr/>
          <p:nvPr/>
        </p:nvSpPr>
        <p:spPr>
          <a:xfrm>
            <a:off x="7250270" y="1848901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D22773-37E9-97ED-50E0-AA2838204665}"/>
              </a:ext>
            </a:extLst>
          </p:cNvPr>
          <p:cNvCxnSpPr>
            <a:stCxn id="19" idx="6"/>
            <a:endCxn id="20" idx="1"/>
          </p:cNvCxnSpPr>
          <p:nvPr/>
        </p:nvCxnSpPr>
        <p:spPr>
          <a:xfrm>
            <a:off x="6028065" y="1962077"/>
            <a:ext cx="173721" cy="6190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276C65-F60F-7D71-1BA8-FAB1FE6C7417}"/>
              </a:ext>
            </a:extLst>
          </p:cNvPr>
          <p:cNvCxnSpPr>
            <a:stCxn id="21" idx="3"/>
            <a:endCxn id="20" idx="7"/>
          </p:cNvCxnSpPr>
          <p:nvPr/>
        </p:nvCxnSpPr>
        <p:spPr>
          <a:xfrm flipH="1">
            <a:off x="6354538" y="1943647"/>
            <a:ext cx="206935" cy="8033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62872C-97CF-010D-3C2A-E386BDDA906C}"/>
              </a:ext>
            </a:extLst>
          </p:cNvPr>
          <p:cNvCxnSpPr>
            <a:stCxn id="21" idx="5"/>
            <a:endCxn id="22" idx="1"/>
          </p:cNvCxnSpPr>
          <p:nvPr/>
        </p:nvCxnSpPr>
        <p:spPr>
          <a:xfrm>
            <a:off x="6714225" y="1943647"/>
            <a:ext cx="145963" cy="9210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11D61C-2D5F-41D9-86E6-CDEB35B45844}"/>
              </a:ext>
            </a:extLst>
          </p:cNvPr>
          <p:cNvCxnSpPr>
            <a:stCxn id="21" idx="6"/>
            <a:endCxn id="23" idx="2"/>
          </p:cNvCxnSpPr>
          <p:nvPr/>
        </p:nvCxnSpPr>
        <p:spPr>
          <a:xfrm>
            <a:off x="6745861" y="1867271"/>
            <a:ext cx="504409" cy="8964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779A86D2-AE53-89EC-4FBF-C67D13B8A0CB}"/>
              </a:ext>
            </a:extLst>
          </p:cNvPr>
          <p:cNvSpPr/>
          <p:nvPr/>
        </p:nvSpPr>
        <p:spPr>
          <a:xfrm>
            <a:off x="6015761" y="3835273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25F6B3-A657-F177-6E8F-4A3F9088560D}"/>
              </a:ext>
            </a:extLst>
          </p:cNvPr>
          <p:cNvSpPr/>
          <p:nvPr/>
        </p:nvSpPr>
        <p:spPr>
          <a:xfrm>
            <a:off x="6373870" y="3973552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1AB8467-D13F-89A8-0161-97FA4A8DCD59}"/>
              </a:ext>
            </a:extLst>
          </p:cNvPr>
          <p:cNvSpPr/>
          <p:nvPr/>
        </p:nvSpPr>
        <p:spPr>
          <a:xfrm>
            <a:off x="6733557" y="3740467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D536443-E561-4E6E-D264-A297ABD12466}"/>
              </a:ext>
            </a:extLst>
          </p:cNvPr>
          <p:cNvSpPr/>
          <p:nvPr/>
        </p:nvSpPr>
        <p:spPr>
          <a:xfrm>
            <a:off x="7032272" y="3985325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8B0DB06-AD70-DF5E-D742-AB1CE202E993}"/>
              </a:ext>
            </a:extLst>
          </p:cNvPr>
          <p:cNvSpPr/>
          <p:nvPr/>
        </p:nvSpPr>
        <p:spPr>
          <a:xfrm>
            <a:off x="7392991" y="3722097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A312D7-4678-7BD9-8FFE-143FF65CE573}"/>
              </a:ext>
            </a:extLst>
          </p:cNvPr>
          <p:cNvCxnSpPr>
            <a:stCxn id="41" idx="6"/>
            <a:endCxn id="42" idx="1"/>
          </p:cNvCxnSpPr>
          <p:nvPr/>
        </p:nvCxnSpPr>
        <p:spPr>
          <a:xfrm>
            <a:off x="6231785" y="3943285"/>
            <a:ext cx="173721" cy="6190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91ED692-2BBF-6B2C-BC45-1984C53D2FB8}"/>
              </a:ext>
            </a:extLst>
          </p:cNvPr>
          <p:cNvCxnSpPr>
            <a:stCxn id="43" idx="3"/>
            <a:endCxn id="42" idx="7"/>
          </p:cNvCxnSpPr>
          <p:nvPr/>
        </p:nvCxnSpPr>
        <p:spPr>
          <a:xfrm flipH="1">
            <a:off x="6558258" y="3924855"/>
            <a:ext cx="206935" cy="8033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E82A779-C9C8-2268-6BEF-AB7B2A08FD4E}"/>
              </a:ext>
            </a:extLst>
          </p:cNvPr>
          <p:cNvCxnSpPr>
            <a:stCxn id="43" idx="5"/>
            <a:endCxn id="44" idx="1"/>
          </p:cNvCxnSpPr>
          <p:nvPr/>
        </p:nvCxnSpPr>
        <p:spPr>
          <a:xfrm>
            <a:off x="6917945" y="3924855"/>
            <a:ext cx="145963" cy="9210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98E34F-7F67-1118-25DE-F41D36DB3DD9}"/>
              </a:ext>
            </a:extLst>
          </p:cNvPr>
          <p:cNvCxnSpPr>
            <a:stCxn id="43" idx="6"/>
            <a:endCxn id="45" idx="2"/>
          </p:cNvCxnSpPr>
          <p:nvPr/>
        </p:nvCxnSpPr>
        <p:spPr>
          <a:xfrm flipV="1">
            <a:off x="6949581" y="3830109"/>
            <a:ext cx="443410" cy="1837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31ED03F-FDDB-D389-D6C5-BE352E589F20}"/>
              </a:ext>
            </a:extLst>
          </p:cNvPr>
          <p:cNvCxnSpPr>
            <a:stCxn id="43" idx="2"/>
            <a:endCxn id="41" idx="7"/>
          </p:cNvCxnSpPr>
          <p:nvPr/>
        </p:nvCxnSpPr>
        <p:spPr>
          <a:xfrm flipH="1">
            <a:off x="6200149" y="3848479"/>
            <a:ext cx="533408" cy="1843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705C0F-3B6E-C248-36B8-C7F66A2FC720}"/>
              </a:ext>
            </a:extLst>
          </p:cNvPr>
          <p:cNvCxnSpPr>
            <a:stCxn id="44" idx="2"/>
            <a:endCxn id="42" idx="6"/>
          </p:cNvCxnSpPr>
          <p:nvPr/>
        </p:nvCxnSpPr>
        <p:spPr>
          <a:xfrm flipH="1" flipV="1">
            <a:off x="6589894" y="4081564"/>
            <a:ext cx="442378" cy="117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E0B1C415-6E86-4CFB-F7A8-CE97BDA165A3}"/>
              </a:ext>
            </a:extLst>
          </p:cNvPr>
          <p:cNvSpPr/>
          <p:nvPr/>
        </p:nvSpPr>
        <p:spPr>
          <a:xfrm>
            <a:off x="5448246" y="3830109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AD50AAE-F958-E872-460C-4F0D79B50EC8}"/>
              </a:ext>
            </a:extLst>
          </p:cNvPr>
          <p:cNvCxnSpPr>
            <a:stCxn id="66" idx="6"/>
            <a:endCxn id="41" idx="2"/>
          </p:cNvCxnSpPr>
          <p:nvPr/>
        </p:nvCxnSpPr>
        <p:spPr>
          <a:xfrm>
            <a:off x="5664270" y="3938121"/>
            <a:ext cx="351491" cy="5164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9B0799E8-6A7D-5D30-5F1B-928765A4AE2C}"/>
              </a:ext>
            </a:extLst>
          </p:cNvPr>
          <p:cNvSpPr/>
          <p:nvPr/>
        </p:nvSpPr>
        <p:spPr>
          <a:xfrm>
            <a:off x="7465204" y="4016961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7CAD938-A8A4-5FCE-D623-1CC9BAF03066}"/>
              </a:ext>
            </a:extLst>
          </p:cNvPr>
          <p:cNvCxnSpPr>
            <a:stCxn id="70" idx="2"/>
            <a:endCxn id="44" idx="6"/>
          </p:cNvCxnSpPr>
          <p:nvPr/>
        </p:nvCxnSpPr>
        <p:spPr>
          <a:xfrm flipH="1" flipV="1">
            <a:off x="7248296" y="4093337"/>
            <a:ext cx="216908" cy="3163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C23FBD9-246E-D690-FAAF-14793993B791}"/>
              </a:ext>
            </a:extLst>
          </p:cNvPr>
          <p:cNvGrpSpPr/>
          <p:nvPr/>
        </p:nvGrpSpPr>
        <p:grpSpPr>
          <a:xfrm>
            <a:off x="539552" y="3140968"/>
            <a:ext cx="3622078" cy="924094"/>
            <a:chOff x="5199737" y="4487300"/>
            <a:chExt cx="3622078" cy="92409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BDDD890-F696-437D-2331-870A966736B9}"/>
                </a:ext>
              </a:extLst>
            </p:cNvPr>
            <p:cNvSpPr/>
            <p:nvPr/>
          </p:nvSpPr>
          <p:spPr>
            <a:xfrm>
              <a:off x="5655900" y="4595312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A92889-D679-9A2D-5A2D-0692ADED10E6}"/>
                </a:ext>
              </a:extLst>
            </p:cNvPr>
            <p:cNvSpPr/>
            <p:nvPr/>
          </p:nvSpPr>
          <p:spPr>
            <a:xfrm>
              <a:off x="6133557" y="4487300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4A5E1E4-505F-B7CF-495F-0DDA80E59765}"/>
                </a:ext>
              </a:extLst>
            </p:cNvPr>
            <p:cNvSpPr/>
            <p:nvPr/>
          </p:nvSpPr>
          <p:spPr>
            <a:xfrm>
              <a:off x="5199737" y="4855526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D79D3E1-A7E4-BEEF-AB88-9F8534918815}"/>
                </a:ext>
              </a:extLst>
            </p:cNvPr>
            <p:cNvSpPr/>
            <p:nvPr/>
          </p:nvSpPr>
          <p:spPr>
            <a:xfrm>
              <a:off x="5642818" y="5095302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DB02D7E-9385-1B99-4E82-C074B66FA355}"/>
                </a:ext>
              </a:extLst>
            </p:cNvPr>
            <p:cNvSpPr/>
            <p:nvPr/>
          </p:nvSpPr>
          <p:spPr>
            <a:xfrm>
              <a:off x="6152344" y="4775332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BBEE580-D1E3-D2FD-473A-3A4635810DDD}"/>
                </a:ext>
              </a:extLst>
            </p:cNvPr>
            <p:cNvSpPr/>
            <p:nvPr/>
          </p:nvSpPr>
          <p:spPr>
            <a:xfrm>
              <a:off x="6647690" y="4879278"/>
              <a:ext cx="216024" cy="21602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20B3E49-7E83-0E13-A5E3-11727A5BC5FA}"/>
                </a:ext>
              </a:extLst>
            </p:cNvPr>
            <p:cNvCxnSpPr>
              <a:stCxn id="62" idx="7"/>
              <a:endCxn id="60" idx="2"/>
            </p:cNvCxnSpPr>
            <p:nvPr/>
          </p:nvCxnSpPr>
          <p:spPr>
            <a:xfrm flipV="1">
              <a:off x="5384125" y="4703324"/>
              <a:ext cx="271775" cy="18383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5504C9C-830C-1B22-8574-E954298CAF18}"/>
                </a:ext>
              </a:extLst>
            </p:cNvPr>
            <p:cNvCxnSpPr>
              <a:stCxn id="60" idx="7"/>
              <a:endCxn id="61" idx="2"/>
            </p:cNvCxnSpPr>
            <p:nvPr/>
          </p:nvCxnSpPr>
          <p:spPr>
            <a:xfrm flipV="1">
              <a:off x="5840288" y="4595312"/>
              <a:ext cx="293269" cy="3163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ED91244-F661-B064-F2E7-177026CDFCB6}"/>
                </a:ext>
              </a:extLst>
            </p:cNvPr>
            <p:cNvCxnSpPr>
              <a:stCxn id="60" idx="5"/>
              <a:endCxn id="64" idx="1"/>
            </p:cNvCxnSpPr>
            <p:nvPr/>
          </p:nvCxnSpPr>
          <p:spPr>
            <a:xfrm>
              <a:off x="5840288" y="4779700"/>
              <a:ext cx="343692" cy="2726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A27D943-2698-08D5-A2A4-0730E74F9699}"/>
                </a:ext>
              </a:extLst>
            </p:cNvPr>
            <p:cNvCxnSpPr>
              <a:stCxn id="62" idx="5"/>
              <a:endCxn id="63" idx="2"/>
            </p:cNvCxnSpPr>
            <p:nvPr/>
          </p:nvCxnSpPr>
          <p:spPr>
            <a:xfrm>
              <a:off x="5384125" y="5039914"/>
              <a:ext cx="258693" cy="16340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1AC9FEE-AD8F-30BB-D358-1EEE2A4C59F0}"/>
                </a:ext>
              </a:extLst>
            </p:cNvPr>
            <p:cNvCxnSpPr>
              <a:stCxn id="63" idx="6"/>
              <a:endCxn id="65" idx="3"/>
            </p:cNvCxnSpPr>
            <p:nvPr/>
          </p:nvCxnSpPr>
          <p:spPr>
            <a:xfrm flipV="1">
              <a:off x="5858842" y="5063666"/>
              <a:ext cx="820484" cy="139648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01A747F-7CD2-400E-326F-AF1162FDE96C}"/>
                </a:ext>
              </a:extLst>
            </p:cNvPr>
            <p:cNvCxnSpPr>
              <a:stCxn id="61" idx="6"/>
              <a:endCxn id="65" idx="0"/>
            </p:cNvCxnSpPr>
            <p:nvPr/>
          </p:nvCxnSpPr>
          <p:spPr>
            <a:xfrm>
              <a:off x="6349581" y="4595312"/>
              <a:ext cx="406121" cy="28396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5BFBC89-828B-A2E5-B2EE-C87CB370AE1D}"/>
                </a:ext>
              </a:extLst>
            </p:cNvPr>
            <p:cNvCxnSpPr>
              <a:stCxn id="64" idx="6"/>
              <a:endCxn id="65" idx="2"/>
            </p:cNvCxnSpPr>
            <p:nvPr/>
          </p:nvCxnSpPr>
          <p:spPr>
            <a:xfrm>
              <a:off x="6368368" y="4883344"/>
              <a:ext cx="279322" cy="10394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25DD37B-5173-41FF-2049-45F3F051CCF5}"/>
                </a:ext>
              </a:extLst>
            </p:cNvPr>
            <p:cNvGrpSpPr/>
            <p:nvPr/>
          </p:nvGrpSpPr>
          <p:grpSpPr>
            <a:xfrm rot="10600391">
              <a:off x="7157838" y="4587368"/>
              <a:ext cx="1663977" cy="824026"/>
              <a:chOff x="5834962" y="5607421"/>
              <a:chExt cx="1663977" cy="824026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83437A6A-AE03-D379-1AF5-CF3482005498}"/>
                  </a:ext>
                </a:extLst>
              </p:cNvPr>
              <p:cNvSpPr/>
              <p:nvPr/>
            </p:nvSpPr>
            <p:spPr>
              <a:xfrm>
                <a:off x="6291125" y="5715433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1CA9882-13A3-8168-D341-F5881B9BB2EE}"/>
                  </a:ext>
                </a:extLst>
              </p:cNvPr>
              <p:cNvSpPr/>
              <p:nvPr/>
            </p:nvSpPr>
            <p:spPr>
              <a:xfrm>
                <a:off x="6768782" y="5607421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1A9265A-1774-30BC-FA1D-4DC5CA1AF346}"/>
                  </a:ext>
                </a:extLst>
              </p:cNvPr>
              <p:cNvSpPr/>
              <p:nvPr/>
            </p:nvSpPr>
            <p:spPr>
              <a:xfrm>
                <a:off x="5834962" y="5975647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78A02BC-2000-D15A-1D35-6F6BF1E2D2BC}"/>
                  </a:ext>
                </a:extLst>
              </p:cNvPr>
              <p:cNvSpPr/>
              <p:nvPr/>
            </p:nvSpPr>
            <p:spPr>
              <a:xfrm>
                <a:off x="6278043" y="6215423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9DD11B02-3B89-2CA0-AFB6-4775518C8CEA}"/>
                  </a:ext>
                </a:extLst>
              </p:cNvPr>
              <p:cNvSpPr/>
              <p:nvPr/>
            </p:nvSpPr>
            <p:spPr>
              <a:xfrm>
                <a:off x="6787569" y="5895453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254EFB-4E94-A760-F277-48075BA5D714}"/>
                  </a:ext>
                </a:extLst>
              </p:cNvPr>
              <p:cNvSpPr/>
              <p:nvPr/>
            </p:nvSpPr>
            <p:spPr>
              <a:xfrm>
                <a:off x="7282915" y="5999399"/>
                <a:ext cx="216024" cy="2160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A7DD3AE-0467-D1F6-6683-6E05BE1E6E48}"/>
                  </a:ext>
                </a:extLst>
              </p:cNvPr>
              <p:cNvCxnSpPr>
                <a:stCxn id="101" idx="7"/>
                <a:endCxn id="99" idx="2"/>
              </p:cNvCxnSpPr>
              <p:nvPr/>
            </p:nvCxnSpPr>
            <p:spPr>
              <a:xfrm flipV="1">
                <a:off x="6019350" y="5823445"/>
                <a:ext cx="271775" cy="18383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B298744-CB42-9860-7262-4E3C69D6BC89}"/>
                  </a:ext>
                </a:extLst>
              </p:cNvPr>
              <p:cNvCxnSpPr>
                <a:stCxn id="99" idx="7"/>
                <a:endCxn id="100" idx="2"/>
              </p:cNvCxnSpPr>
              <p:nvPr/>
            </p:nvCxnSpPr>
            <p:spPr>
              <a:xfrm flipV="1">
                <a:off x="6475513" y="5715433"/>
                <a:ext cx="293269" cy="31636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AA81996-DFE6-8E03-BEFA-5AFBB5679BBE}"/>
                  </a:ext>
                </a:extLst>
              </p:cNvPr>
              <p:cNvCxnSpPr>
                <a:stCxn id="99" idx="5"/>
                <a:endCxn id="103" idx="1"/>
              </p:cNvCxnSpPr>
              <p:nvPr/>
            </p:nvCxnSpPr>
            <p:spPr>
              <a:xfrm>
                <a:off x="6475513" y="5899821"/>
                <a:ext cx="343692" cy="2726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F600E43-E6AF-5643-524A-B37C131BD6AE}"/>
                  </a:ext>
                </a:extLst>
              </p:cNvPr>
              <p:cNvCxnSpPr>
                <a:stCxn id="101" idx="5"/>
                <a:endCxn id="102" idx="2"/>
              </p:cNvCxnSpPr>
              <p:nvPr/>
            </p:nvCxnSpPr>
            <p:spPr>
              <a:xfrm>
                <a:off x="6019350" y="6160035"/>
                <a:ext cx="258693" cy="16340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4362EF7-D9CC-6716-93C1-6C1538DC52A7}"/>
                  </a:ext>
                </a:extLst>
              </p:cNvPr>
              <p:cNvCxnSpPr>
                <a:stCxn id="102" idx="6"/>
                <a:endCxn id="104" idx="3"/>
              </p:cNvCxnSpPr>
              <p:nvPr/>
            </p:nvCxnSpPr>
            <p:spPr>
              <a:xfrm flipV="1">
                <a:off x="6494067" y="6183787"/>
                <a:ext cx="820484" cy="13964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331F8D05-6393-C553-A524-22BDB8B9B57F}"/>
                  </a:ext>
                </a:extLst>
              </p:cNvPr>
              <p:cNvCxnSpPr>
                <a:stCxn id="100" idx="6"/>
                <a:endCxn id="104" idx="0"/>
              </p:cNvCxnSpPr>
              <p:nvPr/>
            </p:nvCxnSpPr>
            <p:spPr>
              <a:xfrm>
                <a:off x="6984806" y="5715433"/>
                <a:ext cx="406121" cy="283966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4713194-4419-F1F3-B51C-47F1C76DE7CF}"/>
                  </a:ext>
                </a:extLst>
              </p:cNvPr>
              <p:cNvCxnSpPr>
                <a:stCxn id="103" idx="6"/>
                <a:endCxn id="104" idx="2"/>
              </p:cNvCxnSpPr>
              <p:nvPr/>
            </p:nvCxnSpPr>
            <p:spPr>
              <a:xfrm>
                <a:off x="7003593" y="6003465"/>
                <a:ext cx="279322" cy="103946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3F69A3D-21BF-C672-1005-963982126BF7}"/>
                </a:ext>
              </a:extLst>
            </p:cNvPr>
            <p:cNvCxnSpPr>
              <a:stCxn id="65" idx="6"/>
              <a:endCxn id="104" idx="6"/>
            </p:cNvCxnSpPr>
            <p:nvPr/>
          </p:nvCxnSpPr>
          <p:spPr>
            <a:xfrm flipV="1">
              <a:off x="6863714" y="4959834"/>
              <a:ext cx="290421" cy="2745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3ACFEFB-71B3-BEF0-30C9-0D692AF39186}"/>
              </a:ext>
            </a:extLst>
          </p:cNvPr>
          <p:cNvCxnSpPr/>
          <p:nvPr/>
        </p:nvCxnSpPr>
        <p:spPr>
          <a:xfrm>
            <a:off x="827584" y="5765728"/>
            <a:ext cx="2376059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9E142C5-EF22-9F07-F0B7-95DA016A4B82}"/>
              </a:ext>
            </a:extLst>
          </p:cNvPr>
          <p:cNvCxnSpPr/>
          <p:nvPr/>
        </p:nvCxnSpPr>
        <p:spPr>
          <a:xfrm>
            <a:off x="1139089" y="5981752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0E1268D-7F4A-3F83-A968-0B0B514B85E1}"/>
              </a:ext>
            </a:extLst>
          </p:cNvPr>
          <p:cNvCxnSpPr/>
          <p:nvPr/>
        </p:nvCxnSpPr>
        <p:spPr>
          <a:xfrm>
            <a:off x="539552" y="6197776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F7AC93A-F13B-6324-70E7-2AF20D6D7BC0}"/>
              </a:ext>
            </a:extLst>
          </p:cNvPr>
          <p:cNvCxnSpPr/>
          <p:nvPr/>
        </p:nvCxnSpPr>
        <p:spPr>
          <a:xfrm>
            <a:off x="1787161" y="6413800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F1B3DFDB-6869-DD76-1CA3-4831D5234590}"/>
              </a:ext>
            </a:extLst>
          </p:cNvPr>
          <p:cNvCxnSpPr/>
          <p:nvPr/>
        </p:nvCxnSpPr>
        <p:spPr>
          <a:xfrm>
            <a:off x="1763688" y="6197776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77F490C-C7B8-D273-9B6C-2F275B29619E}"/>
              </a:ext>
            </a:extLst>
          </p:cNvPr>
          <p:cNvCxnSpPr/>
          <p:nvPr/>
        </p:nvCxnSpPr>
        <p:spPr>
          <a:xfrm>
            <a:off x="2411760" y="5981752"/>
            <a:ext cx="1128655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>
            <a:extLst>
              <a:ext uri="{FF2B5EF4-FFF2-40B4-BE49-F238E27FC236}">
                <a16:creationId xmlns:a16="http://schemas.microsoft.com/office/drawing/2014/main" id="{EF714768-D76B-9906-37F4-C2850036F8F9}"/>
              </a:ext>
            </a:extLst>
          </p:cNvPr>
          <p:cNvSpPr/>
          <p:nvPr/>
        </p:nvSpPr>
        <p:spPr>
          <a:xfrm>
            <a:off x="1944307" y="5621712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191CDCD4-592F-B921-5197-5DFC9DB14EBD}"/>
              </a:ext>
            </a:extLst>
          </p:cNvPr>
          <p:cNvSpPr/>
          <p:nvPr/>
        </p:nvSpPr>
        <p:spPr>
          <a:xfrm>
            <a:off x="1547664" y="5837736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C489F3D4-2933-5FFD-8923-F28D565CB1F4}"/>
              </a:ext>
            </a:extLst>
          </p:cNvPr>
          <p:cNvSpPr/>
          <p:nvPr/>
        </p:nvSpPr>
        <p:spPr>
          <a:xfrm>
            <a:off x="755576" y="6089764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8A51AE04-A329-A37B-EEE2-9AAB5EADDF94}"/>
              </a:ext>
            </a:extLst>
          </p:cNvPr>
          <p:cNvSpPr/>
          <p:nvPr/>
        </p:nvSpPr>
        <p:spPr>
          <a:xfrm>
            <a:off x="2110844" y="6309320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48C9F6D-5632-2724-F4BA-B7591ED8DD3A}"/>
              </a:ext>
            </a:extLst>
          </p:cNvPr>
          <p:cNvSpPr/>
          <p:nvPr/>
        </p:nvSpPr>
        <p:spPr>
          <a:xfrm>
            <a:off x="2529884" y="6089764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CB0B689-BFDD-668A-118D-06FEF6A096BA}"/>
              </a:ext>
            </a:extLst>
          </p:cNvPr>
          <p:cNvSpPr/>
          <p:nvPr/>
        </p:nvSpPr>
        <p:spPr>
          <a:xfrm>
            <a:off x="3050612" y="5873740"/>
            <a:ext cx="216024" cy="21602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6538FC4-4077-E125-D4CD-5417792C241C}"/>
              </a:ext>
            </a:extLst>
          </p:cNvPr>
          <p:cNvSpPr/>
          <p:nvPr/>
        </p:nvSpPr>
        <p:spPr>
          <a:xfrm>
            <a:off x="251520" y="476672"/>
            <a:ext cx="8496944" cy="410445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solidFill>
              <a:schemeClr val="accent4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F22167-8CBF-53FE-F64F-A2843F5F0899}"/>
              </a:ext>
            </a:extLst>
          </p:cNvPr>
          <p:cNvSpPr txBox="1"/>
          <p:nvPr/>
        </p:nvSpPr>
        <p:spPr>
          <a:xfrm>
            <a:off x="6732240" y="4561964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7030A0"/>
                </a:solidFill>
              </a:rPr>
              <a:t>Minor </a:t>
            </a:r>
            <a:r>
              <a:rPr lang="nb-NO" sz="2800" b="1" dirty="0" err="1">
                <a:solidFill>
                  <a:srgbClr val="7030A0"/>
                </a:solidFill>
              </a:rPr>
              <a:t>Closed</a:t>
            </a:r>
            <a:r>
              <a:rPr lang="nb-NO" sz="28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A73D9C9D-AD8F-DE44-9137-2EC72A75F78C}"/>
              </a:ext>
            </a:extLst>
          </p:cNvPr>
          <p:cNvSpPr/>
          <p:nvPr/>
        </p:nvSpPr>
        <p:spPr>
          <a:xfrm>
            <a:off x="319177" y="543464"/>
            <a:ext cx="8134710" cy="3968151"/>
          </a:xfrm>
          <a:custGeom>
            <a:avLst/>
            <a:gdLst>
              <a:gd name="connsiteX0" fmla="*/ 4270076 w 8134710"/>
              <a:gd name="connsiteY0" fmla="*/ 8627 h 3968151"/>
              <a:gd name="connsiteX1" fmla="*/ 1199072 w 8134710"/>
              <a:gd name="connsiteY1" fmla="*/ 0 h 3968151"/>
              <a:gd name="connsiteX2" fmla="*/ 0 w 8134710"/>
              <a:gd name="connsiteY2" fmla="*/ 1682151 h 3968151"/>
              <a:gd name="connsiteX3" fmla="*/ 17253 w 8134710"/>
              <a:gd name="connsiteY3" fmla="*/ 3174521 h 3968151"/>
              <a:gd name="connsiteX4" fmla="*/ 785004 w 8134710"/>
              <a:gd name="connsiteY4" fmla="*/ 3968151 h 3968151"/>
              <a:gd name="connsiteX5" fmla="*/ 3605842 w 8134710"/>
              <a:gd name="connsiteY5" fmla="*/ 3968151 h 3968151"/>
              <a:gd name="connsiteX6" fmla="*/ 4339087 w 8134710"/>
              <a:gd name="connsiteY6" fmla="*/ 2846717 h 3968151"/>
              <a:gd name="connsiteX7" fmla="*/ 4330461 w 8134710"/>
              <a:gd name="connsiteY7" fmla="*/ 2467155 h 3968151"/>
              <a:gd name="connsiteX8" fmla="*/ 4632385 w 8134710"/>
              <a:gd name="connsiteY8" fmla="*/ 1992702 h 3968151"/>
              <a:gd name="connsiteX9" fmla="*/ 7686136 w 8134710"/>
              <a:gd name="connsiteY9" fmla="*/ 1984076 h 3968151"/>
              <a:gd name="connsiteX10" fmla="*/ 8134710 w 8134710"/>
              <a:gd name="connsiteY10" fmla="*/ 1319842 h 3968151"/>
              <a:gd name="connsiteX11" fmla="*/ 8134710 w 8134710"/>
              <a:gd name="connsiteY11" fmla="*/ 698740 h 3968151"/>
              <a:gd name="connsiteX12" fmla="*/ 7703389 w 8134710"/>
              <a:gd name="connsiteY12" fmla="*/ 86264 h 3968151"/>
              <a:gd name="connsiteX13" fmla="*/ 4270076 w 8134710"/>
              <a:gd name="connsiteY13" fmla="*/ 8627 h 3968151"/>
              <a:gd name="connsiteX0" fmla="*/ 4270076 w 8134710"/>
              <a:gd name="connsiteY0" fmla="*/ 8627 h 3968151"/>
              <a:gd name="connsiteX1" fmla="*/ 1199072 w 8134710"/>
              <a:gd name="connsiteY1" fmla="*/ 0 h 3968151"/>
              <a:gd name="connsiteX2" fmla="*/ 0 w 8134710"/>
              <a:gd name="connsiteY2" fmla="*/ 1682151 h 3968151"/>
              <a:gd name="connsiteX3" fmla="*/ 17253 w 8134710"/>
              <a:gd name="connsiteY3" fmla="*/ 3174521 h 3968151"/>
              <a:gd name="connsiteX4" fmla="*/ 785004 w 8134710"/>
              <a:gd name="connsiteY4" fmla="*/ 3968151 h 3968151"/>
              <a:gd name="connsiteX5" fmla="*/ 3605842 w 8134710"/>
              <a:gd name="connsiteY5" fmla="*/ 3968151 h 3968151"/>
              <a:gd name="connsiteX6" fmla="*/ 4339087 w 8134710"/>
              <a:gd name="connsiteY6" fmla="*/ 2846717 h 3968151"/>
              <a:gd name="connsiteX7" fmla="*/ 4330461 w 8134710"/>
              <a:gd name="connsiteY7" fmla="*/ 2467155 h 3968151"/>
              <a:gd name="connsiteX8" fmla="*/ 4632385 w 8134710"/>
              <a:gd name="connsiteY8" fmla="*/ 1992702 h 3968151"/>
              <a:gd name="connsiteX9" fmla="*/ 7686136 w 8134710"/>
              <a:gd name="connsiteY9" fmla="*/ 1984076 h 3968151"/>
              <a:gd name="connsiteX10" fmla="*/ 8134710 w 8134710"/>
              <a:gd name="connsiteY10" fmla="*/ 1319842 h 3968151"/>
              <a:gd name="connsiteX11" fmla="*/ 8134710 w 8134710"/>
              <a:gd name="connsiteY11" fmla="*/ 698740 h 3968151"/>
              <a:gd name="connsiteX12" fmla="*/ 7608499 w 8134710"/>
              <a:gd name="connsiteY12" fmla="*/ 8626 h 3968151"/>
              <a:gd name="connsiteX13" fmla="*/ 4270076 w 8134710"/>
              <a:gd name="connsiteY13" fmla="*/ 8627 h 396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34710" h="3968151">
                <a:moveTo>
                  <a:pt x="4270076" y="8627"/>
                </a:moveTo>
                <a:lnTo>
                  <a:pt x="1199072" y="0"/>
                </a:lnTo>
                <a:lnTo>
                  <a:pt x="0" y="1682151"/>
                </a:lnTo>
                <a:lnTo>
                  <a:pt x="17253" y="3174521"/>
                </a:lnTo>
                <a:lnTo>
                  <a:pt x="785004" y="3968151"/>
                </a:lnTo>
                <a:lnTo>
                  <a:pt x="3605842" y="3968151"/>
                </a:lnTo>
                <a:lnTo>
                  <a:pt x="4339087" y="2846717"/>
                </a:lnTo>
                <a:lnTo>
                  <a:pt x="4330461" y="2467155"/>
                </a:lnTo>
                <a:lnTo>
                  <a:pt x="4632385" y="1992702"/>
                </a:lnTo>
                <a:lnTo>
                  <a:pt x="7686136" y="1984076"/>
                </a:lnTo>
                <a:lnTo>
                  <a:pt x="8134710" y="1319842"/>
                </a:lnTo>
                <a:lnTo>
                  <a:pt x="8134710" y="698740"/>
                </a:lnTo>
                <a:lnTo>
                  <a:pt x="7608499" y="8626"/>
                </a:lnTo>
                <a:lnTo>
                  <a:pt x="4270076" y="862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30000"/>
            </a:schemeClr>
          </a:solidFill>
          <a:ln>
            <a:solidFill>
              <a:schemeClr val="accent2">
                <a:lumMod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33E3B4-AEB2-1B33-6E22-F87E5B852261}"/>
              </a:ext>
            </a:extLst>
          </p:cNvPr>
          <p:cNvSpPr txBox="1"/>
          <p:nvPr/>
        </p:nvSpPr>
        <p:spPr>
          <a:xfrm>
            <a:off x="1259632" y="4119463"/>
            <a:ext cx="204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chemeClr val="accent2">
                    <a:lumMod val="75000"/>
                  </a:schemeClr>
                </a:solidFill>
              </a:rPr>
              <a:t>Exclude</a:t>
            </a:r>
            <a:r>
              <a:rPr lang="nb-NO" sz="2400" b="1" dirty="0">
                <a:solidFill>
                  <a:schemeClr val="accent2">
                    <a:lumMod val="75000"/>
                  </a:schemeClr>
                </a:solidFill>
              </a:rPr>
              <a:t> Planar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04E6DDD-5392-9CF3-E525-B204BCA14F38}"/>
              </a:ext>
            </a:extLst>
          </p:cNvPr>
          <p:cNvGrpSpPr/>
          <p:nvPr/>
        </p:nvGrpSpPr>
        <p:grpSpPr>
          <a:xfrm>
            <a:off x="1187624" y="1988840"/>
            <a:ext cx="6834647" cy="2800767"/>
            <a:chOff x="1608899" y="2162586"/>
            <a:chExt cx="6834647" cy="2800767"/>
          </a:xfrm>
          <a:effectLst>
            <a:outerShdw blurRad="317500" sx="102000" sy="102000" algn="ctr" rotWithShape="0">
              <a:prstClr val="black">
                <a:alpha val="68000"/>
              </a:prstClr>
            </a:outerShdw>
          </a:effectLst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BF75BB-A388-A7C0-F31D-526D49847227}"/>
                </a:ext>
              </a:extLst>
            </p:cNvPr>
            <p:cNvSpPr txBox="1"/>
            <p:nvPr/>
          </p:nvSpPr>
          <p:spPr>
            <a:xfrm>
              <a:off x="1608899" y="2162586"/>
              <a:ext cx="6834647" cy="280076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endParaRPr lang="nb-NO" dirty="0"/>
            </a:p>
            <a:p>
              <a:endParaRPr lang="nb-NO" sz="2800" dirty="0"/>
            </a:p>
            <a:p>
              <a:r>
                <a:rPr lang="nb-NO" sz="2800" b="1" dirty="0">
                  <a:solidFill>
                    <a:srgbClr val="002060"/>
                  </a:solidFill>
                </a:rPr>
                <a:t>  [KS, 2017]:</a:t>
              </a:r>
            </a:p>
            <a:p>
              <a:pPr algn="ctr"/>
              <a:endParaRPr lang="nb-NO" sz="2800" dirty="0"/>
            </a:p>
            <a:p>
              <a:pPr algn="ctr"/>
              <a:r>
                <a:rPr lang="nb-NO" sz="2800" dirty="0" err="1">
                  <a:solidFill>
                    <a:srgbClr val="C00000"/>
                  </a:solidFill>
                </a:rPr>
                <a:t>poly</a:t>
              </a:r>
              <a:r>
                <a:rPr lang="nb-NO" sz="2800" dirty="0">
                  <a:solidFill>
                    <a:srgbClr val="C00000"/>
                  </a:solidFill>
                </a:rPr>
                <a:t>(log n)-</a:t>
              </a:r>
              <a:r>
                <a:rPr lang="nb-NO" sz="2800" dirty="0" err="1"/>
                <a:t>approximation</a:t>
              </a:r>
              <a:r>
                <a:rPr lang="nb-NO" sz="2800" dirty="0"/>
                <a:t> for </a:t>
              </a:r>
              <a:r>
                <a:rPr lang="nb-NO" sz="2800" dirty="0" err="1"/>
                <a:t>Planarization</a:t>
              </a:r>
              <a:r>
                <a:rPr lang="nb-NO" sz="2800" dirty="0"/>
                <a:t>     in </a:t>
              </a:r>
              <a:r>
                <a:rPr lang="nb-NO" sz="2800" dirty="0" err="1">
                  <a:solidFill>
                    <a:srgbClr val="C00000"/>
                  </a:solidFill>
                </a:rPr>
                <a:t>quasipolynomial</a:t>
              </a:r>
              <a:r>
                <a:rPr lang="nb-NO" sz="2800" dirty="0">
                  <a:solidFill>
                    <a:srgbClr val="C00000"/>
                  </a:solidFill>
                </a:rPr>
                <a:t> </a:t>
              </a:r>
              <a:r>
                <a:rPr lang="nb-NO" sz="2800" dirty="0"/>
                <a:t>time.</a:t>
              </a:r>
            </a:p>
            <a:p>
              <a:endParaRPr lang="nb-NO" dirty="0"/>
            </a:p>
          </p:txBody>
        </p:sp>
        <p:pic>
          <p:nvPicPr>
            <p:cNvPr id="8194" name="Picture 2" descr="http://sidiropo.people.uic.edu/pics-main/tasos3.jpg">
              <a:extLst>
                <a:ext uri="{FF2B5EF4-FFF2-40B4-BE49-F238E27FC236}">
                  <a16:creationId xmlns:a16="http://schemas.microsoft.com/office/drawing/2014/main" id="{839BD600-4EFF-E529-2940-CFDB725F5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221" y="2469651"/>
              <a:ext cx="1115104" cy="111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Image result for ken kawarabayashi">
              <a:extLst>
                <a:ext uri="{FF2B5EF4-FFF2-40B4-BE49-F238E27FC236}">
                  <a16:creationId xmlns:a16="http://schemas.microsoft.com/office/drawing/2014/main" id="{F292AE48-2E6F-ECE7-5D93-8E47BCEF0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869" y="2456493"/>
              <a:ext cx="1084337" cy="1084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78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0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08ABE6E-6A18-3DF0-0F9B-54D332A14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</a:p>
        </p:txBody>
      </p:sp>
      <p:sp>
        <p:nvSpPr>
          <p:cNvPr id="13315" name="Oval 3">
            <a:extLst>
              <a:ext uri="{FF2B5EF4-FFF2-40B4-BE49-F238E27FC236}">
                <a16:creationId xmlns:a16="http://schemas.microsoft.com/office/drawing/2014/main" id="{46413215-862F-EC77-F9F5-6F0D238F536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11969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3316" name="Oval 4">
            <a:extLst>
              <a:ext uri="{FF2B5EF4-FFF2-40B4-BE49-F238E27FC236}">
                <a16:creationId xmlns:a16="http://schemas.microsoft.com/office/drawing/2014/main" id="{9C17DE9A-8562-CB27-448F-D7347DB218C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24209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3317" name="Oval 5">
            <a:extLst>
              <a:ext uri="{FF2B5EF4-FFF2-40B4-BE49-F238E27FC236}">
                <a16:creationId xmlns:a16="http://schemas.microsoft.com/office/drawing/2014/main" id="{C7980760-238B-D788-E477-E555266A62C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47813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3318" name="Oval 6">
            <a:extLst>
              <a:ext uri="{FF2B5EF4-FFF2-40B4-BE49-F238E27FC236}">
                <a16:creationId xmlns:a16="http://schemas.microsoft.com/office/drawing/2014/main" id="{59DD6316-B729-889B-CC10-38DEC729E0A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1413" y="26368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3319" name="Oval 7">
            <a:extLst>
              <a:ext uri="{FF2B5EF4-FFF2-40B4-BE49-F238E27FC236}">
                <a16:creationId xmlns:a16="http://schemas.microsoft.com/office/drawing/2014/main" id="{79D62D1C-C3A0-04A5-8E5C-668C25557DE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95738" y="19161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G</a:t>
            </a:r>
          </a:p>
        </p:txBody>
      </p:sp>
      <p:sp>
        <p:nvSpPr>
          <p:cNvPr id="13320" name="Oval 8">
            <a:extLst>
              <a:ext uri="{FF2B5EF4-FFF2-40B4-BE49-F238E27FC236}">
                <a16:creationId xmlns:a16="http://schemas.microsoft.com/office/drawing/2014/main" id="{17664D90-D283-6056-6596-85EE3A42D0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16238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3321" name="Oval 9">
            <a:extLst>
              <a:ext uri="{FF2B5EF4-FFF2-40B4-BE49-F238E27FC236}">
                <a16:creationId xmlns:a16="http://schemas.microsoft.com/office/drawing/2014/main" id="{FB500471-DCD5-E658-949B-E6265ADE34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27313" y="10525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</a:t>
            </a:r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26CD8A1A-445D-0C64-FDF3-BE019E6CDA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2133600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FC73E999-8D63-07B2-FF35-E2806988CB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1550" y="1412875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25BFA72A-5294-DEAE-17F1-C941D4DB74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" y="1628775"/>
            <a:ext cx="1588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57FF242E-B3AE-AD70-E621-9B405423C7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060575"/>
            <a:ext cx="9413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BDAF08FD-97BE-ADF8-CBA5-0D62CB7DC1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484313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>
            <a:extLst>
              <a:ext uri="{FF2B5EF4-FFF2-40B4-BE49-F238E27FC236}">
                <a16:creationId xmlns:a16="http://schemas.microsoft.com/office/drawing/2014/main" id="{C3D5CFEA-1095-7CF6-59B5-04393AF5AD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1341438"/>
            <a:ext cx="10080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>
            <a:extLst>
              <a:ext uri="{FF2B5EF4-FFF2-40B4-BE49-F238E27FC236}">
                <a16:creationId xmlns:a16="http://schemas.microsoft.com/office/drawing/2014/main" id="{322677B1-33C4-5655-E5D7-7DC136F264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2276475"/>
            <a:ext cx="12239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Line 17">
            <a:extLst>
              <a:ext uri="{FF2B5EF4-FFF2-40B4-BE49-F238E27FC236}">
                <a16:creationId xmlns:a16="http://schemas.microsoft.com/office/drawing/2014/main" id="{0BB8F932-AFC4-BC0F-B69D-AA266B962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060575"/>
            <a:ext cx="6477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Line 18">
            <a:extLst>
              <a:ext uri="{FF2B5EF4-FFF2-40B4-BE49-F238E27FC236}">
                <a16:creationId xmlns:a16="http://schemas.microsoft.com/office/drawing/2014/main" id="{8EE42348-3B27-AD83-71A3-25AB0835FA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6238" y="1412875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Line 19">
            <a:extLst>
              <a:ext uri="{FF2B5EF4-FFF2-40B4-BE49-F238E27FC236}">
                <a16:creationId xmlns:a16="http://schemas.microsoft.com/office/drawing/2014/main" id="{6E78E8D1-DA05-6D8F-DEC1-B3A9EF2635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2276475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Line 20">
            <a:extLst>
              <a:ext uri="{FF2B5EF4-FFF2-40B4-BE49-F238E27FC236}">
                <a16:creationId xmlns:a16="http://schemas.microsoft.com/office/drawing/2014/main" id="{D25EF60D-30B4-6523-4FEA-B2DF2B901B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628775"/>
            <a:ext cx="17272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Text Box 21">
            <a:extLst>
              <a:ext uri="{FF2B5EF4-FFF2-40B4-BE49-F238E27FC236}">
                <a16:creationId xmlns:a16="http://schemas.microsoft.com/office/drawing/2014/main" id="{B7290438-8E66-B66F-0C38-7B127DD45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341438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contract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26D6521-D64D-69E9-7DD9-AC2A80AF9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</a:p>
        </p:txBody>
      </p:sp>
      <p:sp>
        <p:nvSpPr>
          <p:cNvPr id="14339" name="Oval 3">
            <a:extLst>
              <a:ext uri="{FF2B5EF4-FFF2-40B4-BE49-F238E27FC236}">
                <a16:creationId xmlns:a16="http://schemas.microsoft.com/office/drawing/2014/main" id="{4C0E242E-2DF3-724C-831B-7703BA8AB13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11969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4340" name="Oval 4">
            <a:extLst>
              <a:ext uri="{FF2B5EF4-FFF2-40B4-BE49-F238E27FC236}">
                <a16:creationId xmlns:a16="http://schemas.microsoft.com/office/drawing/2014/main" id="{CF775536-D1B5-FBBC-C6FD-9F0E703A585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24209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4341" name="Oval 5">
            <a:extLst>
              <a:ext uri="{FF2B5EF4-FFF2-40B4-BE49-F238E27FC236}">
                <a16:creationId xmlns:a16="http://schemas.microsoft.com/office/drawing/2014/main" id="{6F7FBD75-7263-FA9F-06D6-C1E9C64128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47813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4342" name="Oval 6">
            <a:extLst>
              <a:ext uri="{FF2B5EF4-FFF2-40B4-BE49-F238E27FC236}">
                <a16:creationId xmlns:a16="http://schemas.microsoft.com/office/drawing/2014/main" id="{7B9418B6-7399-EAA6-1E8B-B25A879AB05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1413" y="26368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4343" name="Oval 7">
            <a:extLst>
              <a:ext uri="{FF2B5EF4-FFF2-40B4-BE49-F238E27FC236}">
                <a16:creationId xmlns:a16="http://schemas.microsoft.com/office/drawing/2014/main" id="{25A43636-0EA1-B561-930D-C00CE7D624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95738" y="19161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G</a:t>
            </a:r>
          </a:p>
        </p:txBody>
      </p:sp>
      <p:sp>
        <p:nvSpPr>
          <p:cNvPr id="14344" name="Oval 8">
            <a:extLst>
              <a:ext uri="{FF2B5EF4-FFF2-40B4-BE49-F238E27FC236}">
                <a16:creationId xmlns:a16="http://schemas.microsoft.com/office/drawing/2014/main" id="{6AA7854E-1A91-9642-42DD-407F26C7CAF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16238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4345" name="Oval 9">
            <a:extLst>
              <a:ext uri="{FF2B5EF4-FFF2-40B4-BE49-F238E27FC236}">
                <a16:creationId xmlns:a16="http://schemas.microsoft.com/office/drawing/2014/main" id="{DB920175-BE52-CA34-0A33-AD082634EB6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27313" y="10525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</a:t>
            </a:r>
          </a:p>
        </p:txBody>
      </p:sp>
      <p:sp>
        <p:nvSpPr>
          <p:cNvPr id="14346" name="Line 10">
            <a:extLst>
              <a:ext uri="{FF2B5EF4-FFF2-40B4-BE49-F238E27FC236}">
                <a16:creationId xmlns:a16="http://schemas.microsoft.com/office/drawing/2014/main" id="{771A0145-ACCA-A3E7-850B-1E5F014B87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2133600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>
            <a:extLst>
              <a:ext uri="{FF2B5EF4-FFF2-40B4-BE49-F238E27FC236}">
                <a16:creationId xmlns:a16="http://schemas.microsoft.com/office/drawing/2014/main" id="{76715608-406B-7D19-773A-66C6D5359C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1550" y="1412875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>
            <a:extLst>
              <a:ext uri="{FF2B5EF4-FFF2-40B4-BE49-F238E27FC236}">
                <a16:creationId xmlns:a16="http://schemas.microsoft.com/office/drawing/2014/main" id="{E96C6731-C081-D705-6599-85D6054AEF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" y="1628775"/>
            <a:ext cx="1588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>
            <a:extLst>
              <a:ext uri="{FF2B5EF4-FFF2-40B4-BE49-F238E27FC236}">
                <a16:creationId xmlns:a16="http://schemas.microsoft.com/office/drawing/2014/main" id="{F723EAE1-696D-4109-56C7-F67639F47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060575"/>
            <a:ext cx="9413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>
            <a:extLst>
              <a:ext uri="{FF2B5EF4-FFF2-40B4-BE49-F238E27FC236}">
                <a16:creationId xmlns:a16="http://schemas.microsoft.com/office/drawing/2014/main" id="{32F44CA6-5DB9-003C-0242-DC087A2D44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484313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54A73EC6-4FE4-A844-2D73-BF09FC66E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1341438"/>
            <a:ext cx="10080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84850083-6C09-04A1-1721-2B97CABDB7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2276475"/>
            <a:ext cx="12239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>
            <a:extLst>
              <a:ext uri="{FF2B5EF4-FFF2-40B4-BE49-F238E27FC236}">
                <a16:creationId xmlns:a16="http://schemas.microsoft.com/office/drawing/2014/main" id="{5B9F2B8B-F824-D5A9-C6A2-C28A4ABA29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060575"/>
            <a:ext cx="6477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Line 18">
            <a:extLst>
              <a:ext uri="{FF2B5EF4-FFF2-40B4-BE49-F238E27FC236}">
                <a16:creationId xmlns:a16="http://schemas.microsoft.com/office/drawing/2014/main" id="{59002B06-7925-8878-4E09-A52FDDF1E7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6238" y="1412875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Line 19">
            <a:extLst>
              <a:ext uri="{FF2B5EF4-FFF2-40B4-BE49-F238E27FC236}">
                <a16:creationId xmlns:a16="http://schemas.microsoft.com/office/drawing/2014/main" id="{C831C92C-C7CB-B42F-DC30-793301B62F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2276475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Line 20">
            <a:extLst>
              <a:ext uri="{FF2B5EF4-FFF2-40B4-BE49-F238E27FC236}">
                <a16:creationId xmlns:a16="http://schemas.microsoft.com/office/drawing/2014/main" id="{04AF51BA-B8EE-D28C-34EC-82268F06B3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628775"/>
            <a:ext cx="17272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Text Box 21">
            <a:extLst>
              <a:ext uri="{FF2B5EF4-FFF2-40B4-BE49-F238E27FC236}">
                <a16:creationId xmlns:a16="http://schemas.microsoft.com/office/drawing/2014/main" id="{D118EBA4-0584-AFA3-5354-256D2B648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341438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</a:rPr>
              <a:t>contract</a:t>
            </a:r>
          </a:p>
        </p:txBody>
      </p:sp>
      <p:sp>
        <p:nvSpPr>
          <p:cNvPr id="14358" name="AutoShape 22">
            <a:extLst>
              <a:ext uri="{FF2B5EF4-FFF2-40B4-BE49-F238E27FC236}">
                <a16:creationId xmlns:a16="http://schemas.microsoft.com/office/drawing/2014/main" id="{62D54074-C1CD-B830-5CE2-0C7886592F7A}"/>
              </a:ext>
            </a:extLst>
          </p:cNvPr>
          <p:cNvSpPr>
            <a:spLocks noChangeArrowheads="1"/>
          </p:cNvSpPr>
          <p:nvPr/>
        </p:nvSpPr>
        <p:spPr bwMode="auto">
          <a:xfrm rot="1701201">
            <a:off x="3924300" y="2781300"/>
            <a:ext cx="935038" cy="647700"/>
          </a:xfrm>
          <a:prstGeom prst="rightArrow">
            <a:avLst>
              <a:gd name="adj1" fmla="val 50000"/>
              <a:gd name="adj2" fmla="val 360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Oval 23">
            <a:extLst>
              <a:ext uri="{FF2B5EF4-FFF2-40B4-BE49-F238E27FC236}">
                <a16:creationId xmlns:a16="http://schemas.microsoft.com/office/drawing/2014/main" id="{FAA1D1E7-15E4-E8A9-E5B9-51156BAE6FF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37893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4360" name="Oval 24">
            <a:extLst>
              <a:ext uri="{FF2B5EF4-FFF2-40B4-BE49-F238E27FC236}">
                <a16:creationId xmlns:a16="http://schemas.microsoft.com/office/drawing/2014/main" id="{3C5D5457-E18E-FFB3-93C5-BA2ECA4E788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50133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4361" name="Oval 25">
            <a:extLst>
              <a:ext uri="{FF2B5EF4-FFF2-40B4-BE49-F238E27FC236}">
                <a16:creationId xmlns:a16="http://schemas.microsoft.com/office/drawing/2014/main" id="{E8F499D9-B193-5BAB-3F81-A7BD20C843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95963" y="44370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4362" name="Oval 26">
            <a:extLst>
              <a:ext uri="{FF2B5EF4-FFF2-40B4-BE49-F238E27FC236}">
                <a16:creationId xmlns:a16="http://schemas.microsoft.com/office/drawing/2014/main" id="{D7E855A8-3928-B934-55A7-E7CC1F254A9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48488" y="54451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4364" name="Oval 28">
            <a:extLst>
              <a:ext uri="{FF2B5EF4-FFF2-40B4-BE49-F238E27FC236}">
                <a16:creationId xmlns:a16="http://schemas.microsoft.com/office/drawing/2014/main" id="{2320674E-07C9-1347-33DD-86D8233024F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64388" y="44370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4365" name="Oval 29">
            <a:extLst>
              <a:ext uri="{FF2B5EF4-FFF2-40B4-BE49-F238E27FC236}">
                <a16:creationId xmlns:a16="http://schemas.microsoft.com/office/drawing/2014/main" id="{F2F3BB5B-8F6E-7CF0-3C9F-2717B3707C9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27988" y="3644900"/>
            <a:ext cx="647700" cy="646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FG</a:t>
            </a:r>
          </a:p>
        </p:txBody>
      </p:sp>
      <p:sp>
        <p:nvSpPr>
          <p:cNvPr id="14366" name="Line 30">
            <a:extLst>
              <a:ext uri="{FF2B5EF4-FFF2-40B4-BE49-F238E27FC236}">
                <a16:creationId xmlns:a16="http://schemas.microsoft.com/office/drawing/2014/main" id="{AF1BF1C0-560A-B763-A1CC-F2A81A82AA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9700" y="4725988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7" name="Line 31">
            <a:extLst>
              <a:ext uri="{FF2B5EF4-FFF2-40B4-BE49-F238E27FC236}">
                <a16:creationId xmlns:a16="http://schemas.microsoft.com/office/drawing/2014/main" id="{12E0366A-C833-424F-31A6-701175A5E2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19700" y="4005263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Line 32">
            <a:extLst>
              <a:ext uri="{FF2B5EF4-FFF2-40B4-BE49-F238E27FC236}">
                <a16:creationId xmlns:a16="http://schemas.microsoft.com/office/drawing/2014/main" id="{5FDCBE6E-A0EB-BE4B-103C-56567CC551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3800" y="4221163"/>
            <a:ext cx="1588" cy="820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9" name="Line 33">
            <a:extLst>
              <a:ext uri="{FF2B5EF4-FFF2-40B4-BE49-F238E27FC236}">
                <a16:creationId xmlns:a16="http://schemas.microsoft.com/office/drawing/2014/main" id="{7C859B09-C8F9-518F-0834-CB3070B1ED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4652963"/>
            <a:ext cx="9413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Line 39">
            <a:extLst>
              <a:ext uri="{FF2B5EF4-FFF2-40B4-BE49-F238E27FC236}">
                <a16:creationId xmlns:a16="http://schemas.microsoft.com/office/drawing/2014/main" id="{52FB6FF9-4DBE-AD8A-DE49-BC4678981A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4388" y="4868863"/>
            <a:ext cx="1428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6" name="Line 40">
            <a:extLst>
              <a:ext uri="{FF2B5EF4-FFF2-40B4-BE49-F238E27FC236}">
                <a16:creationId xmlns:a16="http://schemas.microsoft.com/office/drawing/2014/main" id="{221FCFD6-902A-F23E-CAAB-9CFE215D33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4750" y="4149725"/>
            <a:ext cx="5032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7" name="Line 41">
            <a:extLst>
              <a:ext uri="{FF2B5EF4-FFF2-40B4-BE49-F238E27FC236}">
                <a16:creationId xmlns:a16="http://schemas.microsoft.com/office/drawing/2014/main" id="{A5FA0C1A-517F-93DC-67DB-C8EF1542D9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6188" y="4221163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8" name="Line 42">
            <a:extLst>
              <a:ext uri="{FF2B5EF4-FFF2-40B4-BE49-F238E27FC236}">
                <a16:creationId xmlns:a16="http://schemas.microsoft.com/office/drawing/2014/main" id="{708FA99A-EA79-A8EB-3894-7CF02FCA2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8850" y="4221163"/>
            <a:ext cx="863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Line 43">
            <a:extLst>
              <a:ext uri="{FF2B5EF4-FFF2-40B4-BE49-F238E27FC236}">
                <a16:creationId xmlns:a16="http://schemas.microsoft.com/office/drawing/2014/main" id="{4D2597DE-3D1D-62BE-5C46-049BF0532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0288" y="4292600"/>
            <a:ext cx="86360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0C23BB0-1524-9A06-E5CA-C8FAAE692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</a:p>
        </p:txBody>
      </p:sp>
      <p:sp>
        <p:nvSpPr>
          <p:cNvPr id="15363" name="Oval 3">
            <a:extLst>
              <a:ext uri="{FF2B5EF4-FFF2-40B4-BE49-F238E27FC236}">
                <a16:creationId xmlns:a16="http://schemas.microsoft.com/office/drawing/2014/main" id="{4E8A03BC-2E23-A1B1-9E15-386935EDEB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11969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5364" name="Oval 4">
            <a:extLst>
              <a:ext uri="{FF2B5EF4-FFF2-40B4-BE49-F238E27FC236}">
                <a16:creationId xmlns:a16="http://schemas.microsoft.com/office/drawing/2014/main" id="{87EC44F8-5267-C83B-A42A-B9CD0A3069E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24209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5365" name="Oval 5">
            <a:extLst>
              <a:ext uri="{FF2B5EF4-FFF2-40B4-BE49-F238E27FC236}">
                <a16:creationId xmlns:a16="http://schemas.microsoft.com/office/drawing/2014/main" id="{7CC7D37C-F80F-333F-2185-901240EC64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47813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5366" name="Oval 6">
            <a:extLst>
              <a:ext uri="{FF2B5EF4-FFF2-40B4-BE49-F238E27FC236}">
                <a16:creationId xmlns:a16="http://schemas.microsoft.com/office/drawing/2014/main" id="{E79B9F3A-3C2E-19EE-6C69-FFFE08A035F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1413" y="26368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5367" name="Oval 7">
            <a:extLst>
              <a:ext uri="{FF2B5EF4-FFF2-40B4-BE49-F238E27FC236}">
                <a16:creationId xmlns:a16="http://schemas.microsoft.com/office/drawing/2014/main" id="{7909D2FE-AE42-1DB2-C883-18B2EC4F14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95738" y="19161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G</a:t>
            </a:r>
          </a:p>
        </p:txBody>
      </p:sp>
      <p:sp>
        <p:nvSpPr>
          <p:cNvPr id="15368" name="Oval 8">
            <a:extLst>
              <a:ext uri="{FF2B5EF4-FFF2-40B4-BE49-F238E27FC236}">
                <a16:creationId xmlns:a16="http://schemas.microsoft.com/office/drawing/2014/main" id="{2A25C5F3-8967-5911-B068-14769C4F33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16238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5369" name="Oval 9">
            <a:extLst>
              <a:ext uri="{FF2B5EF4-FFF2-40B4-BE49-F238E27FC236}">
                <a16:creationId xmlns:a16="http://schemas.microsoft.com/office/drawing/2014/main" id="{50A9E54A-BC49-9DF8-D553-8E246601C1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27313" y="10525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</a:t>
            </a:r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9AD33A16-6F60-2871-8810-BED4A88839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2133600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>
            <a:extLst>
              <a:ext uri="{FF2B5EF4-FFF2-40B4-BE49-F238E27FC236}">
                <a16:creationId xmlns:a16="http://schemas.microsoft.com/office/drawing/2014/main" id="{32903C54-F899-E8E5-9D66-D4A8C64CF0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1550" y="1412875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0BF04870-498B-2883-0AC9-3838BEEBD1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" y="1628775"/>
            <a:ext cx="1588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6CEA9B8E-0BD9-4421-828B-45AE164C0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060575"/>
            <a:ext cx="9413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>
            <a:extLst>
              <a:ext uri="{FF2B5EF4-FFF2-40B4-BE49-F238E27FC236}">
                <a16:creationId xmlns:a16="http://schemas.microsoft.com/office/drawing/2014/main" id="{D07A5BBE-2BB9-93E2-33B0-452B66E6BE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484313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>
            <a:extLst>
              <a:ext uri="{FF2B5EF4-FFF2-40B4-BE49-F238E27FC236}">
                <a16:creationId xmlns:a16="http://schemas.microsoft.com/office/drawing/2014/main" id="{C5BD267B-BEA9-576C-BAC2-0CDEE9EA1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1341438"/>
            <a:ext cx="10080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>
            <a:extLst>
              <a:ext uri="{FF2B5EF4-FFF2-40B4-BE49-F238E27FC236}">
                <a16:creationId xmlns:a16="http://schemas.microsoft.com/office/drawing/2014/main" id="{3350255E-44BE-8A7B-A2BB-1865C23622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2276475"/>
            <a:ext cx="12239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>
            <a:extLst>
              <a:ext uri="{FF2B5EF4-FFF2-40B4-BE49-F238E27FC236}">
                <a16:creationId xmlns:a16="http://schemas.microsoft.com/office/drawing/2014/main" id="{F5238C9F-A714-B9B9-BFE8-028D51C92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060575"/>
            <a:ext cx="6477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>
            <a:extLst>
              <a:ext uri="{FF2B5EF4-FFF2-40B4-BE49-F238E27FC236}">
                <a16:creationId xmlns:a16="http://schemas.microsoft.com/office/drawing/2014/main" id="{C283B6D6-A080-AEB4-E929-95BFAB16EA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6238" y="1412875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19">
            <a:extLst>
              <a:ext uri="{FF2B5EF4-FFF2-40B4-BE49-F238E27FC236}">
                <a16:creationId xmlns:a16="http://schemas.microsoft.com/office/drawing/2014/main" id="{357365C2-28C0-647C-741C-8488867AF0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2276475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Line 20">
            <a:extLst>
              <a:ext uri="{FF2B5EF4-FFF2-40B4-BE49-F238E27FC236}">
                <a16:creationId xmlns:a16="http://schemas.microsoft.com/office/drawing/2014/main" id="{5EFB82A6-B1CF-CB8A-D314-4DC0F40961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628775"/>
            <a:ext cx="17272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1">
            <a:extLst>
              <a:ext uri="{FF2B5EF4-FFF2-40B4-BE49-F238E27FC236}">
                <a16:creationId xmlns:a16="http://schemas.microsoft.com/office/drawing/2014/main" id="{7C60F749-19F3-76CB-5AA2-22740266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341438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contract</a:t>
            </a:r>
          </a:p>
        </p:txBody>
      </p:sp>
      <p:sp>
        <p:nvSpPr>
          <p:cNvPr id="15382" name="AutoShape 22">
            <a:extLst>
              <a:ext uri="{FF2B5EF4-FFF2-40B4-BE49-F238E27FC236}">
                <a16:creationId xmlns:a16="http://schemas.microsoft.com/office/drawing/2014/main" id="{3BCD2893-E839-C458-C846-7A5901BB9AD4}"/>
              </a:ext>
            </a:extLst>
          </p:cNvPr>
          <p:cNvSpPr>
            <a:spLocks noChangeArrowheads="1"/>
          </p:cNvSpPr>
          <p:nvPr/>
        </p:nvSpPr>
        <p:spPr bwMode="auto">
          <a:xfrm rot="1701201">
            <a:off x="3924300" y="2781300"/>
            <a:ext cx="935038" cy="647700"/>
          </a:xfrm>
          <a:prstGeom prst="rightArrow">
            <a:avLst>
              <a:gd name="adj1" fmla="val 50000"/>
              <a:gd name="adj2" fmla="val 360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Oval 23">
            <a:extLst>
              <a:ext uri="{FF2B5EF4-FFF2-40B4-BE49-F238E27FC236}">
                <a16:creationId xmlns:a16="http://schemas.microsoft.com/office/drawing/2014/main" id="{EC84AD9A-14C2-D1A0-8C62-F0D109D520E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37893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5384" name="Oval 24">
            <a:extLst>
              <a:ext uri="{FF2B5EF4-FFF2-40B4-BE49-F238E27FC236}">
                <a16:creationId xmlns:a16="http://schemas.microsoft.com/office/drawing/2014/main" id="{F93359F1-9DB7-7373-DA37-3B09BC833A6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50133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5385" name="Oval 25">
            <a:extLst>
              <a:ext uri="{FF2B5EF4-FFF2-40B4-BE49-F238E27FC236}">
                <a16:creationId xmlns:a16="http://schemas.microsoft.com/office/drawing/2014/main" id="{9D170DF0-606A-014E-DBA2-945E4EAC07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95963" y="44370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5386" name="Oval 26">
            <a:extLst>
              <a:ext uri="{FF2B5EF4-FFF2-40B4-BE49-F238E27FC236}">
                <a16:creationId xmlns:a16="http://schemas.microsoft.com/office/drawing/2014/main" id="{09F9EFFC-D05F-0B5A-67D7-E4E5C4D8AB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48488" y="54451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5387" name="Oval 27">
            <a:extLst>
              <a:ext uri="{FF2B5EF4-FFF2-40B4-BE49-F238E27FC236}">
                <a16:creationId xmlns:a16="http://schemas.microsoft.com/office/drawing/2014/main" id="{CF14B8E3-CA47-B3BA-E698-6BC0BD61299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64388" y="44370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5388" name="Oval 28">
            <a:extLst>
              <a:ext uri="{FF2B5EF4-FFF2-40B4-BE49-F238E27FC236}">
                <a16:creationId xmlns:a16="http://schemas.microsoft.com/office/drawing/2014/main" id="{B0711C33-C030-09B0-E76E-2D74AD3EDF9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27988" y="3644900"/>
            <a:ext cx="647700" cy="646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FG</a:t>
            </a:r>
          </a:p>
        </p:txBody>
      </p:sp>
      <p:sp>
        <p:nvSpPr>
          <p:cNvPr id="15389" name="Line 29">
            <a:extLst>
              <a:ext uri="{FF2B5EF4-FFF2-40B4-BE49-F238E27FC236}">
                <a16:creationId xmlns:a16="http://schemas.microsoft.com/office/drawing/2014/main" id="{CC0CCDB6-0681-001F-E57C-3FD2369DDA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9700" y="4725988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Line 30">
            <a:extLst>
              <a:ext uri="{FF2B5EF4-FFF2-40B4-BE49-F238E27FC236}">
                <a16:creationId xmlns:a16="http://schemas.microsoft.com/office/drawing/2014/main" id="{55513967-4164-F4BC-90BE-270AAC3C0C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19700" y="4005263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Line 31">
            <a:extLst>
              <a:ext uri="{FF2B5EF4-FFF2-40B4-BE49-F238E27FC236}">
                <a16:creationId xmlns:a16="http://schemas.microsoft.com/office/drawing/2014/main" id="{DAC725CB-0E11-2630-6278-76706D282C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3800" y="4221163"/>
            <a:ext cx="1588" cy="820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Line 32">
            <a:extLst>
              <a:ext uri="{FF2B5EF4-FFF2-40B4-BE49-F238E27FC236}">
                <a16:creationId xmlns:a16="http://schemas.microsoft.com/office/drawing/2014/main" id="{5D712B43-92DF-D0F0-C41C-3E0522519F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4652963"/>
            <a:ext cx="9413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Line 33">
            <a:extLst>
              <a:ext uri="{FF2B5EF4-FFF2-40B4-BE49-F238E27FC236}">
                <a16:creationId xmlns:a16="http://schemas.microsoft.com/office/drawing/2014/main" id="{98CC40A8-50BF-266B-7F02-C5DA39D2D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4388" y="4868863"/>
            <a:ext cx="1428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Line 34">
            <a:extLst>
              <a:ext uri="{FF2B5EF4-FFF2-40B4-BE49-F238E27FC236}">
                <a16:creationId xmlns:a16="http://schemas.microsoft.com/office/drawing/2014/main" id="{F72798F1-DB36-0D60-E242-776C676D52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4750" y="4149725"/>
            <a:ext cx="5032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Line 35">
            <a:extLst>
              <a:ext uri="{FF2B5EF4-FFF2-40B4-BE49-F238E27FC236}">
                <a16:creationId xmlns:a16="http://schemas.microsoft.com/office/drawing/2014/main" id="{C8C0E85E-4137-6C45-BC5C-5E3316F6A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6188" y="4221163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Line 36">
            <a:extLst>
              <a:ext uri="{FF2B5EF4-FFF2-40B4-BE49-F238E27FC236}">
                <a16:creationId xmlns:a16="http://schemas.microsoft.com/office/drawing/2014/main" id="{0FFE51B3-A8B9-4805-9463-130A68BFA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8850" y="4221163"/>
            <a:ext cx="863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Line 37">
            <a:extLst>
              <a:ext uri="{FF2B5EF4-FFF2-40B4-BE49-F238E27FC236}">
                <a16:creationId xmlns:a16="http://schemas.microsoft.com/office/drawing/2014/main" id="{3F0EBC55-C3F6-7141-C698-0FF9EBE089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0288" y="4292600"/>
            <a:ext cx="863600" cy="1296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Line 38">
            <a:extLst>
              <a:ext uri="{FF2B5EF4-FFF2-40B4-BE49-F238E27FC236}">
                <a16:creationId xmlns:a16="http://schemas.microsoft.com/office/drawing/2014/main" id="{E05C3B65-EC18-BA77-7649-F6C5023B14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56550" y="5013325"/>
            <a:ext cx="144463" cy="720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Text Box 39">
            <a:extLst>
              <a:ext uri="{FF2B5EF4-FFF2-40B4-BE49-F238E27FC236}">
                <a16:creationId xmlns:a16="http://schemas.microsoft.com/office/drawing/2014/main" id="{37CE51BA-863B-5C88-1AE8-8138AE2D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805488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contract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960933E-14E1-16A6-789C-638E4A9BD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</a:p>
        </p:txBody>
      </p:sp>
      <p:sp>
        <p:nvSpPr>
          <p:cNvPr id="16387" name="Oval 3">
            <a:extLst>
              <a:ext uri="{FF2B5EF4-FFF2-40B4-BE49-F238E27FC236}">
                <a16:creationId xmlns:a16="http://schemas.microsoft.com/office/drawing/2014/main" id="{18BE7E80-A6DF-770B-9F2F-E7E6F1E126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11969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6388" name="Oval 4">
            <a:extLst>
              <a:ext uri="{FF2B5EF4-FFF2-40B4-BE49-F238E27FC236}">
                <a16:creationId xmlns:a16="http://schemas.microsoft.com/office/drawing/2014/main" id="{43422BC5-8E9D-C0BE-F921-224BF20C4E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39750" y="24209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6389" name="Oval 5">
            <a:extLst>
              <a:ext uri="{FF2B5EF4-FFF2-40B4-BE49-F238E27FC236}">
                <a16:creationId xmlns:a16="http://schemas.microsoft.com/office/drawing/2014/main" id="{E929227B-1861-2CAD-E408-6785A4BAE38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47813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6390" name="Oval 6">
            <a:extLst>
              <a:ext uri="{FF2B5EF4-FFF2-40B4-BE49-F238E27FC236}">
                <a16:creationId xmlns:a16="http://schemas.microsoft.com/office/drawing/2014/main" id="{A36A4014-08FC-F3E5-9C7E-06A4194F5D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11413" y="263683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6391" name="Oval 7">
            <a:extLst>
              <a:ext uri="{FF2B5EF4-FFF2-40B4-BE49-F238E27FC236}">
                <a16:creationId xmlns:a16="http://schemas.microsoft.com/office/drawing/2014/main" id="{C35EEDFD-DFA1-8CA6-387C-266681B9B0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95738" y="19161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G</a:t>
            </a:r>
          </a:p>
        </p:txBody>
      </p:sp>
      <p:sp>
        <p:nvSpPr>
          <p:cNvPr id="16392" name="Oval 8">
            <a:extLst>
              <a:ext uri="{FF2B5EF4-FFF2-40B4-BE49-F238E27FC236}">
                <a16:creationId xmlns:a16="http://schemas.microsoft.com/office/drawing/2014/main" id="{20D79625-27BD-EC5A-B7BF-4334E21FD1D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16238" y="184467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6393" name="Oval 9">
            <a:extLst>
              <a:ext uri="{FF2B5EF4-FFF2-40B4-BE49-F238E27FC236}">
                <a16:creationId xmlns:a16="http://schemas.microsoft.com/office/drawing/2014/main" id="{8A2D0046-84EF-3B9D-5E8F-5EEC42F7E9D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27313" y="105251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</a:t>
            </a: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B9C51A31-6A05-4971-A7DD-AA1CBA9C4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50" y="2133600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1">
            <a:extLst>
              <a:ext uri="{FF2B5EF4-FFF2-40B4-BE49-F238E27FC236}">
                <a16:creationId xmlns:a16="http://schemas.microsoft.com/office/drawing/2014/main" id="{14D67873-CB66-7B23-7751-F54590A851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1550" y="1412875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550CC006-4E3B-2542-73E8-3EA2422D64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650" y="1628775"/>
            <a:ext cx="1588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13">
            <a:extLst>
              <a:ext uri="{FF2B5EF4-FFF2-40B4-BE49-F238E27FC236}">
                <a16:creationId xmlns:a16="http://schemas.microsoft.com/office/drawing/2014/main" id="{C6229912-C676-6BD7-6288-77B76CD035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79613" y="2060575"/>
            <a:ext cx="9413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293D5FDF-B49B-E170-3532-C4D7532E44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484313"/>
            <a:ext cx="2159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15">
            <a:extLst>
              <a:ext uri="{FF2B5EF4-FFF2-40B4-BE49-F238E27FC236}">
                <a16:creationId xmlns:a16="http://schemas.microsoft.com/office/drawing/2014/main" id="{B5C8E3BF-ECBE-4C86-9D8E-07810C7A92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1341438"/>
            <a:ext cx="1008062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16">
            <a:extLst>
              <a:ext uri="{FF2B5EF4-FFF2-40B4-BE49-F238E27FC236}">
                <a16:creationId xmlns:a16="http://schemas.microsoft.com/office/drawing/2014/main" id="{30CE1392-08F1-28B0-6D23-A7256C4725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2276475"/>
            <a:ext cx="12239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id="{1CE3896F-7490-3EA9-B532-8865FEF23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2060575"/>
            <a:ext cx="6477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id="{61AFB9C7-CC70-7216-CECD-3C7A278098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16238" y="1412875"/>
            <a:ext cx="2159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Line 19">
            <a:extLst>
              <a:ext uri="{FF2B5EF4-FFF2-40B4-BE49-F238E27FC236}">
                <a16:creationId xmlns:a16="http://schemas.microsoft.com/office/drawing/2014/main" id="{C618CEDB-121C-B08D-5190-E51EBD6E8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775" y="2276475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20">
            <a:extLst>
              <a:ext uri="{FF2B5EF4-FFF2-40B4-BE49-F238E27FC236}">
                <a16:creationId xmlns:a16="http://schemas.microsoft.com/office/drawing/2014/main" id="{9328AFFA-A88A-8189-49C2-BE8BAB2C86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628775"/>
            <a:ext cx="17272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id="{07EBBE87-AC68-9049-21BD-D1BC547C8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341438"/>
            <a:ext cx="126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contract</a:t>
            </a:r>
          </a:p>
        </p:txBody>
      </p:sp>
      <p:sp>
        <p:nvSpPr>
          <p:cNvPr id="16406" name="AutoShape 22">
            <a:extLst>
              <a:ext uri="{FF2B5EF4-FFF2-40B4-BE49-F238E27FC236}">
                <a16:creationId xmlns:a16="http://schemas.microsoft.com/office/drawing/2014/main" id="{FC03C613-1B61-A50F-37F2-9AA3B81A3540}"/>
              </a:ext>
            </a:extLst>
          </p:cNvPr>
          <p:cNvSpPr>
            <a:spLocks noChangeArrowheads="1"/>
          </p:cNvSpPr>
          <p:nvPr/>
        </p:nvSpPr>
        <p:spPr bwMode="auto">
          <a:xfrm rot="1701201">
            <a:off x="3924300" y="2781300"/>
            <a:ext cx="935038" cy="647700"/>
          </a:xfrm>
          <a:prstGeom prst="rightArrow">
            <a:avLst>
              <a:gd name="adj1" fmla="val 50000"/>
              <a:gd name="adj2" fmla="val 360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Oval 23">
            <a:extLst>
              <a:ext uri="{FF2B5EF4-FFF2-40B4-BE49-F238E27FC236}">
                <a16:creationId xmlns:a16="http://schemas.microsoft.com/office/drawing/2014/main" id="{CF0A8732-E879-E5F9-79D2-DDD4CE9A326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37893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6408" name="Oval 24">
            <a:extLst>
              <a:ext uri="{FF2B5EF4-FFF2-40B4-BE49-F238E27FC236}">
                <a16:creationId xmlns:a16="http://schemas.microsoft.com/office/drawing/2014/main" id="{0F805D55-281B-A78C-F272-92B330FD5B8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50133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6409" name="Oval 25">
            <a:extLst>
              <a:ext uri="{FF2B5EF4-FFF2-40B4-BE49-F238E27FC236}">
                <a16:creationId xmlns:a16="http://schemas.microsoft.com/office/drawing/2014/main" id="{55FB9469-E88F-3271-90F8-40D5177AE1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95963" y="44370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6410" name="Oval 26">
            <a:extLst>
              <a:ext uri="{FF2B5EF4-FFF2-40B4-BE49-F238E27FC236}">
                <a16:creationId xmlns:a16="http://schemas.microsoft.com/office/drawing/2014/main" id="{EE105427-920F-2269-B7E0-63D0F1E04B1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48488" y="54451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D</a:t>
            </a:r>
          </a:p>
        </p:txBody>
      </p:sp>
      <p:sp>
        <p:nvSpPr>
          <p:cNvPr id="16411" name="Oval 27">
            <a:extLst>
              <a:ext uri="{FF2B5EF4-FFF2-40B4-BE49-F238E27FC236}">
                <a16:creationId xmlns:a16="http://schemas.microsoft.com/office/drawing/2014/main" id="{BFFCA89A-4F76-4169-57D8-FA8C137DC91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64388" y="4437063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6412" name="Oval 28">
            <a:extLst>
              <a:ext uri="{FF2B5EF4-FFF2-40B4-BE49-F238E27FC236}">
                <a16:creationId xmlns:a16="http://schemas.microsoft.com/office/drawing/2014/main" id="{8C431DA9-F44D-0CE6-31EB-47167552B38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27988" y="3644900"/>
            <a:ext cx="647700" cy="646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FG</a:t>
            </a:r>
          </a:p>
        </p:txBody>
      </p:sp>
      <p:sp>
        <p:nvSpPr>
          <p:cNvPr id="16413" name="Line 29">
            <a:extLst>
              <a:ext uri="{FF2B5EF4-FFF2-40B4-BE49-F238E27FC236}">
                <a16:creationId xmlns:a16="http://schemas.microsoft.com/office/drawing/2014/main" id="{44447CE1-371A-F0F9-E8E6-A97928FEEF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19700" y="4725988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4" name="Line 30">
            <a:extLst>
              <a:ext uri="{FF2B5EF4-FFF2-40B4-BE49-F238E27FC236}">
                <a16:creationId xmlns:a16="http://schemas.microsoft.com/office/drawing/2014/main" id="{E4CC6FA8-910E-23FD-A829-5F845755CF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19700" y="4005263"/>
            <a:ext cx="588963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5" name="Line 31">
            <a:extLst>
              <a:ext uri="{FF2B5EF4-FFF2-40B4-BE49-F238E27FC236}">
                <a16:creationId xmlns:a16="http://schemas.microsoft.com/office/drawing/2014/main" id="{98BE9107-4A23-C5BD-0D41-93249181BF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3800" y="4221163"/>
            <a:ext cx="1588" cy="820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6" name="Line 32">
            <a:extLst>
              <a:ext uri="{FF2B5EF4-FFF2-40B4-BE49-F238E27FC236}">
                <a16:creationId xmlns:a16="http://schemas.microsoft.com/office/drawing/2014/main" id="{2E29FB59-B949-CF0F-8145-65F013A795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4652963"/>
            <a:ext cx="9413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7" name="Line 33">
            <a:extLst>
              <a:ext uri="{FF2B5EF4-FFF2-40B4-BE49-F238E27FC236}">
                <a16:creationId xmlns:a16="http://schemas.microsoft.com/office/drawing/2014/main" id="{85E8630C-276E-C5FA-29C6-959C78B3A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4388" y="4868863"/>
            <a:ext cx="14287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8" name="Line 34">
            <a:extLst>
              <a:ext uri="{FF2B5EF4-FFF2-40B4-BE49-F238E27FC236}">
                <a16:creationId xmlns:a16="http://schemas.microsoft.com/office/drawing/2014/main" id="{A56F23D4-BA7C-BB72-2F7B-E9CD95F964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4750" y="4149725"/>
            <a:ext cx="5032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Line 35">
            <a:extLst>
              <a:ext uri="{FF2B5EF4-FFF2-40B4-BE49-F238E27FC236}">
                <a16:creationId xmlns:a16="http://schemas.microsoft.com/office/drawing/2014/main" id="{DA1C5534-3028-8478-D279-4A67CD8023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6188" y="4221163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0" name="Line 36">
            <a:extLst>
              <a:ext uri="{FF2B5EF4-FFF2-40B4-BE49-F238E27FC236}">
                <a16:creationId xmlns:a16="http://schemas.microsoft.com/office/drawing/2014/main" id="{77EFE2C0-D541-B128-0D3B-BA46C6CFF0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8850" y="4221163"/>
            <a:ext cx="863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1" name="Line 37">
            <a:extLst>
              <a:ext uri="{FF2B5EF4-FFF2-40B4-BE49-F238E27FC236}">
                <a16:creationId xmlns:a16="http://schemas.microsoft.com/office/drawing/2014/main" id="{A005B50C-5664-E91A-54D3-0E9C50774F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80288" y="4292600"/>
            <a:ext cx="863600" cy="1296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2" name="Line 38">
            <a:extLst>
              <a:ext uri="{FF2B5EF4-FFF2-40B4-BE49-F238E27FC236}">
                <a16:creationId xmlns:a16="http://schemas.microsoft.com/office/drawing/2014/main" id="{40361524-0608-29AC-2674-5CD73ABFFC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56550" y="5013325"/>
            <a:ext cx="144463" cy="720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3" name="Text Box 39">
            <a:extLst>
              <a:ext uri="{FF2B5EF4-FFF2-40B4-BE49-F238E27FC236}">
                <a16:creationId xmlns:a16="http://schemas.microsoft.com/office/drawing/2014/main" id="{4697928B-3715-29C9-77F9-A4608C0C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5805488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contract</a:t>
            </a:r>
          </a:p>
        </p:txBody>
      </p:sp>
      <p:sp>
        <p:nvSpPr>
          <p:cNvPr id="16424" name="AutoShape 40">
            <a:extLst>
              <a:ext uri="{FF2B5EF4-FFF2-40B4-BE49-F238E27FC236}">
                <a16:creationId xmlns:a16="http://schemas.microsoft.com/office/drawing/2014/main" id="{AB581FCB-CDC2-3946-9DFD-BD3DE6925B1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79838" y="4292600"/>
            <a:ext cx="935037" cy="647700"/>
          </a:xfrm>
          <a:prstGeom prst="rightArrow">
            <a:avLst>
              <a:gd name="adj1" fmla="val 50000"/>
              <a:gd name="adj2" fmla="val 360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5" name="Oval 41">
            <a:extLst>
              <a:ext uri="{FF2B5EF4-FFF2-40B4-BE49-F238E27FC236}">
                <a16:creationId xmlns:a16="http://schemas.microsoft.com/office/drawing/2014/main" id="{0932D2ED-FA1A-6A43-7841-858971DCF36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9388" y="43656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A</a:t>
            </a:r>
          </a:p>
        </p:txBody>
      </p:sp>
      <p:sp>
        <p:nvSpPr>
          <p:cNvPr id="16426" name="Oval 42">
            <a:extLst>
              <a:ext uri="{FF2B5EF4-FFF2-40B4-BE49-F238E27FC236}">
                <a16:creationId xmlns:a16="http://schemas.microsoft.com/office/drawing/2014/main" id="{6F8BB888-7CF3-24B0-CE8A-8DDB08FFDD0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9388" y="5589588"/>
            <a:ext cx="431800" cy="430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C</a:t>
            </a:r>
          </a:p>
        </p:txBody>
      </p:sp>
      <p:sp>
        <p:nvSpPr>
          <p:cNvPr id="16427" name="Oval 43">
            <a:extLst>
              <a:ext uri="{FF2B5EF4-FFF2-40B4-BE49-F238E27FC236}">
                <a16:creationId xmlns:a16="http://schemas.microsoft.com/office/drawing/2014/main" id="{050350EB-DD33-12CB-3939-FA3BF632ACA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87450" y="50133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B</a:t>
            </a:r>
          </a:p>
        </p:txBody>
      </p:sp>
      <p:sp>
        <p:nvSpPr>
          <p:cNvPr id="16429" name="Oval 45">
            <a:extLst>
              <a:ext uri="{FF2B5EF4-FFF2-40B4-BE49-F238E27FC236}">
                <a16:creationId xmlns:a16="http://schemas.microsoft.com/office/drawing/2014/main" id="{87D0AF60-65CE-7B19-0C4C-A667CCCFAB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55875" y="5013325"/>
            <a:ext cx="431800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E</a:t>
            </a:r>
          </a:p>
        </p:txBody>
      </p:sp>
      <p:sp>
        <p:nvSpPr>
          <p:cNvPr id="16430" name="Oval 46">
            <a:extLst>
              <a:ext uri="{FF2B5EF4-FFF2-40B4-BE49-F238E27FC236}">
                <a16:creationId xmlns:a16="http://schemas.microsoft.com/office/drawing/2014/main" id="{F0E2857C-3045-07BC-FDEC-46F9559B6CF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43213" y="3716338"/>
            <a:ext cx="792162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/>
              <a:t>FGD</a:t>
            </a:r>
          </a:p>
        </p:txBody>
      </p:sp>
      <p:sp>
        <p:nvSpPr>
          <p:cNvPr id="16431" name="Line 47">
            <a:extLst>
              <a:ext uri="{FF2B5EF4-FFF2-40B4-BE49-F238E27FC236}">
                <a16:creationId xmlns:a16="http://schemas.microsoft.com/office/drawing/2014/main" id="{D95B7D85-B4FD-D657-D896-F13B14505C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188" y="5302250"/>
            <a:ext cx="549275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2" name="Line 48">
            <a:extLst>
              <a:ext uri="{FF2B5EF4-FFF2-40B4-BE49-F238E27FC236}">
                <a16:creationId xmlns:a16="http://schemas.microsoft.com/office/drawing/2014/main" id="{0614CD0E-F53C-F929-3F0F-919221659B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188" y="4581525"/>
            <a:ext cx="588962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3" name="Line 49">
            <a:extLst>
              <a:ext uri="{FF2B5EF4-FFF2-40B4-BE49-F238E27FC236}">
                <a16:creationId xmlns:a16="http://schemas.microsoft.com/office/drawing/2014/main" id="{29088085-017C-5FD3-0D52-011571DBB6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5288" y="4797425"/>
            <a:ext cx="1587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34" name="Line 50">
            <a:extLst>
              <a:ext uri="{FF2B5EF4-FFF2-40B4-BE49-F238E27FC236}">
                <a16:creationId xmlns:a16="http://schemas.microsoft.com/office/drawing/2014/main" id="{70AABAB6-2618-102B-C48D-D2DC6D5C07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250" y="5229225"/>
            <a:ext cx="9413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0" name="Line 56">
            <a:extLst>
              <a:ext uri="{FF2B5EF4-FFF2-40B4-BE49-F238E27FC236}">
                <a16:creationId xmlns:a16="http://schemas.microsoft.com/office/drawing/2014/main" id="{4F6A2E71-05F2-017A-9F67-989A63E8BB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0338" y="4437063"/>
            <a:ext cx="28733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1" name="Line 57">
            <a:extLst>
              <a:ext uri="{FF2B5EF4-FFF2-40B4-BE49-F238E27FC236}">
                <a16:creationId xmlns:a16="http://schemas.microsoft.com/office/drawing/2014/main" id="{6177E845-3718-7217-FF0A-DB1AB8EC6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4437063"/>
            <a:ext cx="287338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2" name="Line 58">
            <a:extLst>
              <a:ext uri="{FF2B5EF4-FFF2-40B4-BE49-F238E27FC236}">
                <a16:creationId xmlns:a16="http://schemas.microsoft.com/office/drawing/2014/main" id="{E7AD8CAA-000A-A1A6-9691-D0B0006B09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43213" y="4437063"/>
            <a:ext cx="2889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BB4F2A8-45FC-E777-4068-EAB561A72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Is output min-cut?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C02DC2A-801A-6808-91FD-A2531E403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Not necessarily.</a:t>
            </a: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Is it a cut?</a:t>
            </a:r>
          </a:p>
          <a:p>
            <a:pPr algn="l" rtl="0">
              <a:buFontTx/>
              <a:buChar char="-"/>
            </a:pPr>
            <a:r>
              <a:rPr lang="en-US" altLang="en-US" dirty="0"/>
              <a:t>yes.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</p:txBody>
      </p:sp>
      <p:sp>
        <p:nvSpPr>
          <p:cNvPr id="18436" name="Oval 4">
            <a:extLst>
              <a:ext uri="{FF2B5EF4-FFF2-40B4-BE49-F238E27FC236}">
                <a16:creationId xmlns:a16="http://schemas.microsoft.com/office/drawing/2014/main" id="{FFA9FB12-96E6-C8C1-0721-0F9653AB2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Oval 5">
            <a:extLst>
              <a:ext uri="{FF2B5EF4-FFF2-40B4-BE49-F238E27FC236}">
                <a16:creationId xmlns:a16="http://schemas.microsoft.com/office/drawing/2014/main" id="{F4541253-433B-8062-2C30-1054AD820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6">
            <a:extLst>
              <a:ext uri="{FF2B5EF4-FFF2-40B4-BE49-F238E27FC236}">
                <a16:creationId xmlns:a16="http://schemas.microsoft.com/office/drawing/2014/main" id="{831CAF5C-C473-9585-7E86-7EA116157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213100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C1A65EF7-E876-819A-ABFF-C67E537C6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7D2F1AD1-103E-6226-5F37-5912286CC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C01ED130-80CA-0373-627A-FC53980AA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>
            <a:extLst>
              <a:ext uri="{FF2B5EF4-FFF2-40B4-BE49-F238E27FC236}">
                <a16:creationId xmlns:a16="http://schemas.microsoft.com/office/drawing/2014/main" id="{7E062E6D-7F1D-662C-4762-F25227345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>
            <a:extLst>
              <a:ext uri="{FF2B5EF4-FFF2-40B4-BE49-F238E27FC236}">
                <a16:creationId xmlns:a16="http://schemas.microsoft.com/office/drawing/2014/main" id="{D51A5E64-AEF8-C435-8D7A-26DB1E63E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734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7D17A48-571A-E487-505E-B07E245E6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Is output min-cut?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5DEAEDD-0071-5DD8-FAC6-14927C953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Not necessarily.</a:t>
            </a: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Is it a cut?</a:t>
            </a:r>
          </a:p>
          <a:p>
            <a:pPr algn="l" rtl="0">
              <a:buFontTx/>
              <a:buChar char="-"/>
            </a:pPr>
            <a:r>
              <a:rPr lang="en-US" altLang="en-US" dirty="0"/>
              <a:t>yes.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sz="2000" dirty="0"/>
              <a:t>Could there be an edge 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between these sides that 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was deleted?</a:t>
            </a:r>
          </a:p>
        </p:txBody>
      </p:sp>
      <p:sp>
        <p:nvSpPr>
          <p:cNvPr id="19460" name="Oval 4">
            <a:extLst>
              <a:ext uri="{FF2B5EF4-FFF2-40B4-BE49-F238E27FC236}">
                <a16:creationId xmlns:a16="http://schemas.microsoft.com/office/drawing/2014/main" id="{0102B693-1314-BBE8-2888-A8D75D335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Oval 5">
            <a:extLst>
              <a:ext uri="{FF2B5EF4-FFF2-40B4-BE49-F238E27FC236}">
                <a16:creationId xmlns:a16="http://schemas.microsoft.com/office/drawing/2014/main" id="{98C2D0BD-7A4D-B614-52BA-4D70031D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id="{B85A541B-EF51-53BC-10C3-69C497D72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213100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20190AD3-38E6-8741-B70E-C72166C9C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8">
            <a:extLst>
              <a:ext uri="{FF2B5EF4-FFF2-40B4-BE49-F238E27FC236}">
                <a16:creationId xmlns:a16="http://schemas.microsoft.com/office/drawing/2014/main" id="{351C8A77-58EF-1097-4685-50F64E0C3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20349A4F-B3FB-B37E-8A96-48B64CF74C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10">
            <a:extLst>
              <a:ext uri="{FF2B5EF4-FFF2-40B4-BE49-F238E27FC236}">
                <a16:creationId xmlns:a16="http://schemas.microsoft.com/office/drawing/2014/main" id="{BD4BBFFD-A3BE-8FAF-F280-FA8926B4E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3DE99A86-449C-9C7B-C112-49E40C3F55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734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Freeform 12">
            <a:extLst>
              <a:ext uri="{FF2B5EF4-FFF2-40B4-BE49-F238E27FC236}">
                <a16:creationId xmlns:a16="http://schemas.microsoft.com/office/drawing/2014/main" id="{ACE82B4A-B2ED-3BFA-8886-41E5D7D09B5E}"/>
              </a:ext>
            </a:extLst>
          </p:cNvPr>
          <p:cNvSpPr>
            <a:spLocks/>
          </p:cNvSpPr>
          <p:nvPr/>
        </p:nvSpPr>
        <p:spPr bwMode="auto">
          <a:xfrm>
            <a:off x="3203575" y="3860800"/>
            <a:ext cx="2881313" cy="1008063"/>
          </a:xfrm>
          <a:custGeom>
            <a:avLst/>
            <a:gdLst>
              <a:gd name="T0" fmla="*/ 0 w 1815"/>
              <a:gd name="T1" fmla="*/ 0 h 635"/>
              <a:gd name="T2" fmla="*/ 1043 w 1815"/>
              <a:gd name="T3" fmla="*/ 635 h 635"/>
              <a:gd name="T4" fmla="*/ 1815 w 1815"/>
              <a:gd name="T5" fmla="*/ 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5" h="635">
                <a:moveTo>
                  <a:pt x="0" y="0"/>
                </a:moveTo>
                <a:cubicBezTo>
                  <a:pt x="370" y="317"/>
                  <a:pt x="741" y="635"/>
                  <a:pt x="1043" y="635"/>
                </a:cubicBezTo>
                <a:cubicBezTo>
                  <a:pt x="1345" y="635"/>
                  <a:pt x="1580" y="317"/>
                  <a:pt x="1815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3">
            <a:extLst>
              <a:ext uri="{FF2B5EF4-FFF2-40B4-BE49-F238E27FC236}">
                <a16:creationId xmlns:a16="http://schemas.microsoft.com/office/drawing/2014/main" id="{784CA536-2960-F451-A57E-7F56914036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4508500"/>
            <a:ext cx="43180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8A194D5-2881-A2B3-8C79-473F0F5A1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Is output min-cut?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42C84D0-DCD0-FC18-B11A-C072B96E1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Not necessarily.</a:t>
            </a: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Is it a cut?</a:t>
            </a:r>
          </a:p>
          <a:p>
            <a:pPr algn="l" rtl="0">
              <a:buFontTx/>
              <a:buChar char="-"/>
            </a:pPr>
            <a:r>
              <a:rPr lang="en-US" altLang="en-US" dirty="0"/>
              <a:t>yes.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sz="2000" dirty="0"/>
              <a:t>No. The only deleted 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edges were within 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the contractions.</a:t>
            </a:r>
          </a:p>
        </p:txBody>
      </p:sp>
      <p:sp>
        <p:nvSpPr>
          <p:cNvPr id="20484" name="Oval 4">
            <a:extLst>
              <a:ext uri="{FF2B5EF4-FFF2-40B4-BE49-F238E27FC236}">
                <a16:creationId xmlns:a16="http://schemas.microsoft.com/office/drawing/2014/main" id="{180E7B8A-DB1F-AFA5-E381-5ECFB67FF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Oval 5">
            <a:extLst>
              <a:ext uri="{FF2B5EF4-FFF2-40B4-BE49-F238E27FC236}">
                <a16:creationId xmlns:a16="http://schemas.microsoft.com/office/drawing/2014/main" id="{6039D2B2-8AFC-B41C-C8E1-A63E09375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3AFD54D2-E1F3-3E2B-C609-54F0E5EBD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213100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33824C7C-1C55-6FA7-FF80-90BCDD2AB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F5097FE6-4F37-376C-061A-02DC75DBA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9">
            <a:extLst>
              <a:ext uri="{FF2B5EF4-FFF2-40B4-BE49-F238E27FC236}">
                <a16:creationId xmlns:a16="http://schemas.microsoft.com/office/drawing/2014/main" id="{17C41E81-6992-9344-ED86-5CF3A3E2D3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Line 10">
            <a:extLst>
              <a:ext uri="{FF2B5EF4-FFF2-40B4-BE49-F238E27FC236}">
                <a16:creationId xmlns:a16="http://schemas.microsoft.com/office/drawing/2014/main" id="{25FC2A83-C29A-AB44-31A5-42290AE73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Line 11">
            <a:extLst>
              <a:ext uri="{FF2B5EF4-FFF2-40B4-BE49-F238E27FC236}">
                <a16:creationId xmlns:a16="http://schemas.microsoft.com/office/drawing/2014/main" id="{099F753B-7B1C-CCD9-884F-4E703FE7F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734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Freeform 12">
            <a:extLst>
              <a:ext uri="{FF2B5EF4-FFF2-40B4-BE49-F238E27FC236}">
                <a16:creationId xmlns:a16="http://schemas.microsoft.com/office/drawing/2014/main" id="{18D17BAB-34F0-F90D-226A-97E9A06A61FD}"/>
              </a:ext>
            </a:extLst>
          </p:cNvPr>
          <p:cNvSpPr>
            <a:spLocks/>
          </p:cNvSpPr>
          <p:nvPr/>
        </p:nvSpPr>
        <p:spPr bwMode="auto">
          <a:xfrm>
            <a:off x="3203575" y="3860800"/>
            <a:ext cx="2881313" cy="1008063"/>
          </a:xfrm>
          <a:custGeom>
            <a:avLst/>
            <a:gdLst>
              <a:gd name="T0" fmla="*/ 0 w 1815"/>
              <a:gd name="T1" fmla="*/ 0 h 635"/>
              <a:gd name="T2" fmla="*/ 1043 w 1815"/>
              <a:gd name="T3" fmla="*/ 635 h 635"/>
              <a:gd name="T4" fmla="*/ 1815 w 1815"/>
              <a:gd name="T5" fmla="*/ 0 h 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15" h="635">
                <a:moveTo>
                  <a:pt x="0" y="0"/>
                </a:moveTo>
                <a:cubicBezTo>
                  <a:pt x="370" y="317"/>
                  <a:pt x="741" y="635"/>
                  <a:pt x="1043" y="635"/>
                </a:cubicBezTo>
                <a:cubicBezTo>
                  <a:pt x="1345" y="635"/>
                  <a:pt x="1580" y="317"/>
                  <a:pt x="1815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13">
            <a:extLst>
              <a:ext uri="{FF2B5EF4-FFF2-40B4-BE49-F238E27FC236}">
                <a16:creationId xmlns:a16="http://schemas.microsoft.com/office/drawing/2014/main" id="{C055A510-59F0-1762-1950-9685922A79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8038" y="4508500"/>
            <a:ext cx="431800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A5AC8-3CB1-44DB-1788-E7D848E3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01453"/>
            <a:ext cx="818223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/>
              <a:t>What is Random Deselection?</a:t>
            </a:r>
          </a:p>
        </p:txBody>
      </p:sp>
      <p:pic>
        <p:nvPicPr>
          <p:cNvPr id="8" name="Content Placeholder 7" descr="A pot of soup with a spoon&#10;&#10;Description automatically generated">
            <a:extLst>
              <a:ext uri="{FF2B5EF4-FFF2-40B4-BE49-F238E27FC236}">
                <a16:creationId xmlns:a16="http://schemas.microsoft.com/office/drawing/2014/main" id="{3657E89D-4761-5898-80E6-17C70FCE8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0030" y="525489"/>
            <a:ext cx="4210812" cy="3484446"/>
          </a:xfrm>
          <a:prstGeom prst="rect">
            <a:avLst/>
          </a:prstGeom>
        </p:spPr>
      </p:pic>
      <p:pic>
        <p:nvPicPr>
          <p:cNvPr id="19" name="Picture 18" descr="A bowl of soup with a spoon&#10;&#10;Description automatically generated">
            <a:extLst>
              <a:ext uri="{FF2B5EF4-FFF2-40B4-BE49-F238E27FC236}">
                <a16:creationId xmlns:a16="http://schemas.microsoft.com/office/drawing/2014/main" id="{FA758650-7727-FB33-B6D2-17259C28B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2" y="862353"/>
            <a:ext cx="4210812" cy="2810717"/>
          </a:xfrm>
          <a:prstGeom prst="rect">
            <a:avLst/>
          </a:pr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5594358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  <a:gd name="connsiteX0" fmla="*/ 0 w 2468880"/>
              <a:gd name="connsiteY0" fmla="*/ 0 h 18288"/>
              <a:gd name="connsiteX1" fmla="*/ 567842 w 2468880"/>
              <a:gd name="connsiteY1" fmla="*/ 0 h 18288"/>
              <a:gd name="connsiteX2" fmla="*/ 1234440 w 2468880"/>
              <a:gd name="connsiteY2" fmla="*/ 0 h 18288"/>
              <a:gd name="connsiteX3" fmla="*/ 1777594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76349 w 2468880"/>
              <a:gd name="connsiteY6" fmla="*/ 18288 h 18288"/>
              <a:gd name="connsiteX7" fmla="*/ 1209751 w 2468880"/>
              <a:gd name="connsiteY7" fmla="*/ 18288 h 18288"/>
              <a:gd name="connsiteX8" fmla="*/ 617220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2691" y="-12357"/>
                  <a:pt x="387089" y="31321"/>
                  <a:pt x="592531" y="0"/>
                </a:cubicBezTo>
                <a:cubicBezTo>
                  <a:pt x="767979" y="-23244"/>
                  <a:pt x="871733" y="8472"/>
                  <a:pt x="1160374" y="0"/>
                </a:cubicBezTo>
                <a:cubicBezTo>
                  <a:pt x="1449601" y="-3911"/>
                  <a:pt x="1607266" y="19376"/>
                  <a:pt x="1728216" y="0"/>
                </a:cubicBezTo>
                <a:cubicBezTo>
                  <a:pt x="1818829" y="-58888"/>
                  <a:pt x="2275430" y="-9413"/>
                  <a:pt x="2468880" y="0"/>
                </a:cubicBezTo>
                <a:cubicBezTo>
                  <a:pt x="2467145" y="5314"/>
                  <a:pt x="2470816" y="12013"/>
                  <a:pt x="2468880" y="18288"/>
                </a:cubicBezTo>
                <a:cubicBezTo>
                  <a:pt x="2232442" y="-3319"/>
                  <a:pt x="2078773" y="23053"/>
                  <a:pt x="1802282" y="18288"/>
                </a:cubicBezTo>
                <a:cubicBezTo>
                  <a:pt x="1540683" y="32618"/>
                  <a:pt x="1384233" y="17358"/>
                  <a:pt x="1209751" y="18288"/>
                </a:cubicBezTo>
                <a:cubicBezTo>
                  <a:pt x="1038679" y="-28357"/>
                  <a:pt x="820616" y="4958"/>
                  <a:pt x="641909" y="18288"/>
                </a:cubicBezTo>
                <a:cubicBezTo>
                  <a:pt x="423595" y="12488"/>
                  <a:pt x="155068" y="41456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201127" y="34474"/>
                  <a:pt x="321325" y="11273"/>
                  <a:pt x="567842" y="0"/>
                </a:cubicBezTo>
                <a:cubicBezTo>
                  <a:pt x="816255" y="-37660"/>
                  <a:pt x="940209" y="-838"/>
                  <a:pt x="1234440" y="0"/>
                </a:cubicBezTo>
                <a:cubicBezTo>
                  <a:pt x="1509789" y="16874"/>
                  <a:pt x="1664509" y="5689"/>
                  <a:pt x="1777594" y="0"/>
                </a:cubicBezTo>
                <a:cubicBezTo>
                  <a:pt x="1845726" y="-6548"/>
                  <a:pt x="2193196" y="19370"/>
                  <a:pt x="2468880" y="0"/>
                </a:cubicBezTo>
                <a:cubicBezTo>
                  <a:pt x="2468174" y="8377"/>
                  <a:pt x="2470272" y="13210"/>
                  <a:pt x="2468880" y="18288"/>
                </a:cubicBezTo>
                <a:cubicBezTo>
                  <a:pt x="2271382" y="44380"/>
                  <a:pt x="1978656" y="31741"/>
                  <a:pt x="1876349" y="18288"/>
                </a:cubicBezTo>
                <a:cubicBezTo>
                  <a:pt x="1751977" y="-6016"/>
                  <a:pt x="1388067" y="3222"/>
                  <a:pt x="1209751" y="18288"/>
                </a:cubicBezTo>
                <a:cubicBezTo>
                  <a:pt x="1065802" y="31061"/>
                  <a:pt x="753821" y="-1004"/>
                  <a:pt x="617220" y="18288"/>
                </a:cubicBezTo>
                <a:cubicBezTo>
                  <a:pt x="481425" y="28412"/>
                  <a:pt x="248319" y="-391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w="2468880" h="18288" fill="none" stroke="0" extrusionOk="0">
                <a:moveTo>
                  <a:pt x="0" y="0"/>
                </a:moveTo>
                <a:cubicBezTo>
                  <a:pt x="191987" y="-31891"/>
                  <a:pt x="414837" y="25678"/>
                  <a:pt x="592531" y="0"/>
                </a:cubicBezTo>
                <a:cubicBezTo>
                  <a:pt x="785000" y="-43603"/>
                  <a:pt x="868560" y="12415"/>
                  <a:pt x="1160374" y="0"/>
                </a:cubicBezTo>
                <a:cubicBezTo>
                  <a:pt x="1441409" y="-18672"/>
                  <a:pt x="1600372" y="47113"/>
                  <a:pt x="1728216" y="0"/>
                </a:cubicBezTo>
                <a:cubicBezTo>
                  <a:pt x="1847110" y="23792"/>
                  <a:pt x="2233557" y="23802"/>
                  <a:pt x="2468880" y="0"/>
                </a:cubicBezTo>
                <a:cubicBezTo>
                  <a:pt x="2467752" y="4917"/>
                  <a:pt x="2468978" y="13565"/>
                  <a:pt x="2468880" y="18288"/>
                </a:cubicBezTo>
                <a:cubicBezTo>
                  <a:pt x="2265563" y="-17971"/>
                  <a:pt x="2033349" y="16262"/>
                  <a:pt x="1802282" y="18288"/>
                </a:cubicBezTo>
                <a:cubicBezTo>
                  <a:pt x="1512355" y="31573"/>
                  <a:pt x="1367809" y="29302"/>
                  <a:pt x="1209751" y="18288"/>
                </a:cubicBezTo>
                <a:cubicBezTo>
                  <a:pt x="1060405" y="26129"/>
                  <a:pt x="875661" y="10838"/>
                  <a:pt x="641909" y="18288"/>
                </a:cubicBezTo>
                <a:cubicBezTo>
                  <a:pt x="461670" y="14581"/>
                  <a:pt x="162829" y="18463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8880"/>
                      <a:gd name="connsiteY0" fmla="*/ 0 h 18288"/>
                      <a:gd name="connsiteX1" fmla="*/ 592531 w 2468880"/>
                      <a:gd name="connsiteY1" fmla="*/ 0 h 18288"/>
                      <a:gd name="connsiteX2" fmla="*/ 1160374 w 2468880"/>
                      <a:gd name="connsiteY2" fmla="*/ 0 h 18288"/>
                      <a:gd name="connsiteX3" fmla="*/ 1728216 w 2468880"/>
                      <a:gd name="connsiteY3" fmla="*/ 0 h 18288"/>
                      <a:gd name="connsiteX4" fmla="*/ 2468880 w 2468880"/>
                      <a:gd name="connsiteY4" fmla="*/ 0 h 18288"/>
                      <a:gd name="connsiteX5" fmla="*/ 2468880 w 2468880"/>
                      <a:gd name="connsiteY5" fmla="*/ 18288 h 18288"/>
                      <a:gd name="connsiteX6" fmla="*/ 1802282 w 2468880"/>
                      <a:gd name="connsiteY6" fmla="*/ 18288 h 18288"/>
                      <a:gd name="connsiteX7" fmla="*/ 1209751 w 2468880"/>
                      <a:gd name="connsiteY7" fmla="*/ 18288 h 18288"/>
                      <a:gd name="connsiteX8" fmla="*/ 641909 w 2468880"/>
                      <a:gd name="connsiteY8" fmla="*/ 18288 h 18288"/>
                      <a:gd name="connsiteX9" fmla="*/ 0 w 2468880"/>
                      <a:gd name="connsiteY9" fmla="*/ 18288 h 18288"/>
                      <a:gd name="connsiteX10" fmla="*/ 0 w 246888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68880" h="18288" fill="none" extrusionOk="0">
                        <a:moveTo>
                          <a:pt x="0" y="0"/>
                        </a:moveTo>
                        <a:cubicBezTo>
                          <a:pt x="171523" y="-1510"/>
                          <a:pt x="416079" y="20036"/>
                          <a:pt x="592531" y="0"/>
                        </a:cubicBezTo>
                        <a:cubicBezTo>
                          <a:pt x="768983" y="-20036"/>
                          <a:pt x="878305" y="13110"/>
                          <a:pt x="1160374" y="0"/>
                        </a:cubicBezTo>
                        <a:cubicBezTo>
                          <a:pt x="1442443" y="-13110"/>
                          <a:pt x="1612108" y="24695"/>
                          <a:pt x="1728216" y="0"/>
                        </a:cubicBezTo>
                        <a:cubicBezTo>
                          <a:pt x="1844324" y="-24695"/>
                          <a:pt x="2271040" y="20667"/>
                          <a:pt x="2468880" y="0"/>
                        </a:cubicBezTo>
                        <a:cubicBezTo>
                          <a:pt x="2468302" y="4771"/>
                          <a:pt x="2469633" y="12323"/>
                          <a:pt x="2468880" y="18288"/>
                        </a:cubicBezTo>
                        <a:cubicBezTo>
                          <a:pt x="2229297" y="-14659"/>
                          <a:pt x="2066775" y="30253"/>
                          <a:pt x="1802282" y="18288"/>
                        </a:cubicBezTo>
                        <a:cubicBezTo>
                          <a:pt x="1537789" y="6323"/>
                          <a:pt x="1379930" y="22266"/>
                          <a:pt x="1209751" y="18288"/>
                        </a:cubicBezTo>
                        <a:cubicBezTo>
                          <a:pt x="1039572" y="14310"/>
                          <a:pt x="837025" y="12850"/>
                          <a:pt x="641909" y="18288"/>
                        </a:cubicBezTo>
                        <a:cubicBezTo>
                          <a:pt x="446793" y="23726"/>
                          <a:pt x="170561" y="18472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468880" h="18288" stroke="0" extrusionOk="0">
                        <a:moveTo>
                          <a:pt x="0" y="0"/>
                        </a:moveTo>
                        <a:cubicBezTo>
                          <a:pt x="190931" y="24910"/>
                          <a:pt x="333688" y="11559"/>
                          <a:pt x="567842" y="0"/>
                        </a:cubicBezTo>
                        <a:cubicBezTo>
                          <a:pt x="801996" y="-11559"/>
                          <a:pt x="939971" y="-5677"/>
                          <a:pt x="1234440" y="0"/>
                        </a:cubicBezTo>
                        <a:cubicBezTo>
                          <a:pt x="1528909" y="5677"/>
                          <a:pt x="1658539" y="5184"/>
                          <a:pt x="1777594" y="0"/>
                        </a:cubicBezTo>
                        <a:cubicBezTo>
                          <a:pt x="1896649" y="-5184"/>
                          <a:pt x="2186164" y="23915"/>
                          <a:pt x="2468880" y="0"/>
                        </a:cubicBezTo>
                        <a:cubicBezTo>
                          <a:pt x="2468266" y="8857"/>
                          <a:pt x="2469384" y="13619"/>
                          <a:pt x="2468880" y="18288"/>
                        </a:cubicBezTo>
                        <a:cubicBezTo>
                          <a:pt x="2271330" y="36599"/>
                          <a:pt x="2001027" y="31554"/>
                          <a:pt x="1876349" y="18288"/>
                        </a:cubicBezTo>
                        <a:cubicBezTo>
                          <a:pt x="1751671" y="5022"/>
                          <a:pt x="1364652" y="15063"/>
                          <a:pt x="1209751" y="18288"/>
                        </a:cubicBezTo>
                        <a:cubicBezTo>
                          <a:pt x="1054850" y="21513"/>
                          <a:pt x="748438" y="20074"/>
                          <a:pt x="617220" y="18288"/>
                        </a:cubicBezTo>
                        <a:cubicBezTo>
                          <a:pt x="486002" y="16502"/>
                          <a:pt x="237432" y="27200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35186-C65F-7BC7-2A3F-F3E81AC34ABF}"/>
              </a:ext>
            </a:extLst>
          </p:cNvPr>
          <p:cNvSpPr txBox="1"/>
          <p:nvPr/>
        </p:nvSpPr>
        <p:spPr>
          <a:xfrm>
            <a:off x="1688900" y="5902038"/>
            <a:ext cx="5523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Water versus Dal (lentils)</a:t>
            </a:r>
          </a:p>
        </p:txBody>
      </p:sp>
    </p:spTree>
    <p:extLst>
      <p:ext uri="{BB962C8B-B14F-4D97-AF65-F5344CB8AC3E}">
        <p14:creationId xmlns:p14="http://schemas.microsoft.com/office/powerpoint/2010/main" val="36948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03DF492-D1BB-17B0-A060-57A5A14A5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Is output min-cut?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61B5DB9-81C3-9B65-E94E-073846506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Not necessarily.</a:t>
            </a: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Is it a cut?</a:t>
            </a:r>
          </a:p>
          <a:p>
            <a:pPr algn="l" rtl="0">
              <a:buFontTx/>
              <a:buChar char="-"/>
            </a:pPr>
            <a:r>
              <a:rPr lang="en-US" altLang="en-US" dirty="0"/>
              <a:t>yes.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dirty="0"/>
              <a:t>                                        </a:t>
            </a:r>
            <a:r>
              <a:rPr lang="en-US" altLang="en-US" dirty="0">
                <a:solidFill>
                  <a:srgbClr val="C00000"/>
                </a:solidFill>
              </a:rPr>
              <a:t>cut C={e</a:t>
            </a:r>
            <a:r>
              <a:rPr lang="en-US" altLang="en-US" sz="1600" dirty="0">
                <a:solidFill>
                  <a:srgbClr val="C00000"/>
                </a:solidFill>
              </a:rPr>
              <a:t>1</a:t>
            </a:r>
            <a:r>
              <a:rPr lang="en-US" altLang="en-US" dirty="0">
                <a:solidFill>
                  <a:srgbClr val="C00000"/>
                </a:solidFill>
              </a:rPr>
              <a:t>,…,e</a:t>
            </a:r>
            <a:r>
              <a:rPr lang="en-US" altLang="en-US" sz="1800" dirty="0">
                <a:solidFill>
                  <a:srgbClr val="C00000"/>
                </a:solidFill>
              </a:rPr>
              <a:t>k</a:t>
            </a:r>
            <a:r>
              <a:rPr lang="en-US" altLang="en-US" dirty="0">
                <a:solidFill>
                  <a:srgbClr val="C00000"/>
                </a:solidFill>
              </a:rPr>
              <a:t>}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No. The only deleted 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edges were within </a:t>
            </a:r>
          </a:p>
          <a:p>
            <a:pPr algn="l" rtl="0">
              <a:buFontTx/>
              <a:buNone/>
            </a:pPr>
            <a:r>
              <a:rPr lang="en-US" altLang="en-US" sz="2000" dirty="0"/>
              <a:t>the contractions.</a:t>
            </a:r>
          </a:p>
        </p:txBody>
      </p:sp>
      <p:sp>
        <p:nvSpPr>
          <p:cNvPr id="21508" name="Oval 4">
            <a:extLst>
              <a:ext uri="{FF2B5EF4-FFF2-40B4-BE49-F238E27FC236}">
                <a16:creationId xmlns:a16="http://schemas.microsoft.com/office/drawing/2014/main" id="{7A68B094-CD89-2C53-4635-9532FBC90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5B217A68-C95C-8F44-F03E-DB474EF6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C39AB1EE-09A5-EF54-3979-49F492F2C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213100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FEF0DEDE-70DA-8ABA-CD0D-7377547CE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AB1C4BB-1487-EFDF-6D4D-54029EA0A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9982B685-A9B7-6652-C42D-1DB686424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F0379E1B-C4E0-786B-1499-A0382692F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2C22232A-132C-96C7-A922-14D90DAEC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734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AutoShape 14">
            <a:extLst>
              <a:ext uri="{FF2B5EF4-FFF2-40B4-BE49-F238E27FC236}">
                <a16:creationId xmlns:a16="http://schemas.microsoft.com/office/drawing/2014/main" id="{039EF35D-C169-884F-9E45-97A0AA2E67AB}"/>
              </a:ext>
            </a:extLst>
          </p:cNvPr>
          <p:cNvSpPr>
            <a:spLocks/>
          </p:cNvSpPr>
          <p:nvPr/>
        </p:nvSpPr>
        <p:spPr bwMode="auto">
          <a:xfrm rot="2929863">
            <a:off x="4432300" y="3073401"/>
            <a:ext cx="612775" cy="1009650"/>
          </a:xfrm>
          <a:prstGeom prst="rightBrace">
            <a:avLst>
              <a:gd name="adj1" fmla="val 1373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157A7C91-4DBA-6E0A-740A-B196EB60E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When is C a min-cut?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6DF4308-B2D7-4AD4-17AA-447317DE1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When </a:t>
            </a:r>
            <a:r>
              <a:rPr lang="en-US" altLang="en-US" dirty="0">
                <a:solidFill>
                  <a:srgbClr val="C00000"/>
                </a:solidFill>
              </a:rPr>
              <a:t>none</a:t>
            </a:r>
            <a:r>
              <a:rPr lang="en-US" altLang="en-US" dirty="0"/>
              <a:t> of the edges in</a:t>
            </a:r>
          </a:p>
          <a:p>
            <a:pPr algn="l" rtl="0">
              <a:buFontTx/>
              <a:buNone/>
            </a:pPr>
            <a:r>
              <a:rPr lang="en-US" altLang="en-US" dirty="0"/>
              <a:t>                        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C={e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,…,e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}</a:t>
            </a:r>
            <a:endParaRPr lang="he-IL" altLang="en-US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l" rtl="0">
              <a:buFontTx/>
              <a:buNone/>
            </a:pPr>
            <a:r>
              <a:rPr lang="en-US" altLang="en-US" dirty="0"/>
              <a:t>are chosen to be contracted.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What is the probability of that happening?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C855B18-EAEF-0384-5D07-6013A6915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Probability calculation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3A59285-D672-2147-7B5C-81D28047E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Note:</a:t>
            </a:r>
            <a:r>
              <a:rPr lang="en-US" altLang="en-US" dirty="0"/>
              <a:t> We can assume that degree of every node in graph throughout contraction process </a:t>
            </a:r>
            <a:r>
              <a:rPr lang="en-US" altLang="en-US" dirty="0">
                <a:solidFill>
                  <a:srgbClr val="C00000"/>
                </a:solidFill>
              </a:rPr>
              <a:t>≥ 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0816718-98E4-9708-FF88-0585AB2F7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Probability calculation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B8F70DAA-4750-89E0-1856-DE959B21AB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Note:</a:t>
            </a:r>
            <a:r>
              <a:rPr lang="en-US" altLang="en-US" dirty="0"/>
              <a:t> We can assume that degree of every node in graph throughout contraction process </a:t>
            </a:r>
            <a:r>
              <a:rPr lang="en-US" altLang="en-US" dirty="0">
                <a:solidFill>
                  <a:srgbClr val="C00000"/>
                </a:solidFill>
              </a:rPr>
              <a:t>≥ k</a:t>
            </a:r>
            <a:endParaRPr lang="en-US" altLang="en-US" i="1" dirty="0"/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Otherwise:</a:t>
            </a: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dirty="0"/>
              <a:t>Cut node and get cut of size</a:t>
            </a:r>
            <a:r>
              <a:rPr lang="en-US" altLang="en-US" i="1" dirty="0"/>
              <a:t> </a:t>
            </a:r>
            <a:r>
              <a:rPr lang="en-US" altLang="en-US" dirty="0">
                <a:solidFill>
                  <a:srgbClr val="C00000"/>
                </a:solidFill>
              </a:rPr>
              <a:t>&lt; k</a:t>
            </a:r>
            <a:r>
              <a:rPr lang="en-US" altLang="en-US" i="1" dirty="0"/>
              <a:t>.</a:t>
            </a:r>
          </a:p>
        </p:txBody>
      </p:sp>
      <p:sp>
        <p:nvSpPr>
          <p:cNvPr id="24580" name="Oval 4">
            <a:extLst>
              <a:ext uri="{FF2B5EF4-FFF2-40B4-BE49-F238E27FC236}">
                <a16:creationId xmlns:a16="http://schemas.microsoft.com/office/drawing/2014/main" id="{7486F3D7-EF67-95F3-D489-6A43857FD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005263"/>
            <a:ext cx="576262" cy="555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Oval 5">
            <a:extLst>
              <a:ext uri="{FF2B5EF4-FFF2-40B4-BE49-F238E27FC236}">
                <a16:creationId xmlns:a16="http://schemas.microsoft.com/office/drawing/2014/main" id="{477A151E-EC31-A6B2-BC02-D25FE6CC9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068638"/>
            <a:ext cx="576263" cy="555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6">
            <a:extLst>
              <a:ext uri="{FF2B5EF4-FFF2-40B4-BE49-F238E27FC236}">
                <a16:creationId xmlns:a16="http://schemas.microsoft.com/office/drawing/2014/main" id="{6FFCAB1D-89AF-7A6B-662F-59EF94601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868863"/>
            <a:ext cx="576263" cy="555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Oval 7">
            <a:extLst>
              <a:ext uri="{FF2B5EF4-FFF2-40B4-BE49-F238E27FC236}">
                <a16:creationId xmlns:a16="http://schemas.microsoft.com/office/drawing/2014/main" id="{0CD237AB-CE49-5BA9-29A3-13673738B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4005263"/>
            <a:ext cx="576263" cy="555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8">
            <a:extLst>
              <a:ext uri="{FF2B5EF4-FFF2-40B4-BE49-F238E27FC236}">
                <a16:creationId xmlns:a16="http://schemas.microsoft.com/office/drawing/2014/main" id="{9D37A9E8-CB60-F533-D7D4-110B377E6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3438" y="36449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Line 9">
            <a:extLst>
              <a:ext uri="{FF2B5EF4-FFF2-40B4-BE49-F238E27FC236}">
                <a16:creationId xmlns:a16="http://schemas.microsoft.com/office/drawing/2014/main" id="{A7048F0E-CFBF-5A63-87C0-7AFBC857C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63938" y="3500438"/>
            <a:ext cx="7921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10">
            <a:extLst>
              <a:ext uri="{FF2B5EF4-FFF2-40B4-BE49-F238E27FC236}">
                <a16:creationId xmlns:a16="http://schemas.microsoft.com/office/drawing/2014/main" id="{8A877598-1A76-1800-A88A-C351420D0E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3429000"/>
            <a:ext cx="7921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17292CF0-DFD3-FE04-B7F8-FCABCCF33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463" y="3644900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2">
            <a:extLst>
              <a:ext uri="{FF2B5EF4-FFF2-40B4-BE49-F238E27FC236}">
                <a16:creationId xmlns:a16="http://schemas.microsoft.com/office/drawing/2014/main" id="{8C175E98-6635-FE20-055D-C3ECF113E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4292600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3">
            <a:extLst>
              <a:ext uri="{FF2B5EF4-FFF2-40B4-BE49-F238E27FC236}">
                <a16:creationId xmlns:a16="http://schemas.microsoft.com/office/drawing/2014/main" id="{CD4E97B4-BF42-73D4-17B5-F57DEB49A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4221163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4">
            <a:extLst>
              <a:ext uri="{FF2B5EF4-FFF2-40B4-BE49-F238E27FC236}">
                <a16:creationId xmlns:a16="http://schemas.microsoft.com/office/drawing/2014/main" id="{B654BA3A-D3DD-AC3E-93F5-1A8C06AD86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4365625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15">
            <a:extLst>
              <a:ext uri="{FF2B5EF4-FFF2-40B4-BE49-F238E27FC236}">
                <a16:creationId xmlns:a16="http://schemas.microsoft.com/office/drawing/2014/main" id="{5F4CD59A-3555-97CD-3317-E880DC184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4437063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6">
            <a:extLst>
              <a:ext uri="{FF2B5EF4-FFF2-40B4-BE49-F238E27FC236}">
                <a16:creationId xmlns:a16="http://schemas.microsoft.com/office/drawing/2014/main" id="{27800D9C-20E7-6B6F-B355-08510305E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508500"/>
            <a:ext cx="8636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19">
            <a:extLst>
              <a:ext uri="{FF2B5EF4-FFF2-40B4-BE49-F238E27FC236}">
                <a16:creationId xmlns:a16="http://schemas.microsoft.com/office/drawing/2014/main" id="{BCB566EA-CC8B-FB4D-E6AB-9D0C1B6E25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92500" y="4581525"/>
            <a:ext cx="86360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Line 20">
            <a:extLst>
              <a:ext uri="{FF2B5EF4-FFF2-40B4-BE49-F238E27FC236}">
                <a16:creationId xmlns:a16="http://schemas.microsoft.com/office/drawing/2014/main" id="{CCD594F4-7193-912E-B3F1-618F4AD242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4437063"/>
            <a:ext cx="9366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7" name="Line 21">
            <a:extLst>
              <a:ext uri="{FF2B5EF4-FFF2-40B4-BE49-F238E27FC236}">
                <a16:creationId xmlns:a16="http://schemas.microsoft.com/office/drawing/2014/main" id="{34472D8E-2438-A11B-12E4-2750895023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2363" y="4508500"/>
            <a:ext cx="8636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22">
            <a:extLst>
              <a:ext uri="{FF2B5EF4-FFF2-40B4-BE49-F238E27FC236}">
                <a16:creationId xmlns:a16="http://schemas.microsoft.com/office/drawing/2014/main" id="{8198A127-52CD-DE00-12DC-C70472E20B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2363" y="4508500"/>
            <a:ext cx="10080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Freeform 23">
            <a:extLst>
              <a:ext uri="{FF2B5EF4-FFF2-40B4-BE49-F238E27FC236}">
                <a16:creationId xmlns:a16="http://schemas.microsoft.com/office/drawing/2014/main" id="{D9AE971F-B4A6-74A0-FD3B-A618982F8C4F}"/>
              </a:ext>
            </a:extLst>
          </p:cNvPr>
          <p:cNvSpPr>
            <a:spLocks/>
          </p:cNvSpPr>
          <p:nvPr/>
        </p:nvSpPr>
        <p:spPr bwMode="auto">
          <a:xfrm>
            <a:off x="4067175" y="3429000"/>
            <a:ext cx="1152525" cy="515938"/>
          </a:xfrm>
          <a:custGeom>
            <a:avLst/>
            <a:gdLst>
              <a:gd name="T0" fmla="*/ 0 w 726"/>
              <a:gd name="T1" fmla="*/ 45 h 325"/>
              <a:gd name="T2" fmla="*/ 409 w 726"/>
              <a:gd name="T3" fmla="*/ 318 h 325"/>
              <a:gd name="T4" fmla="*/ 726 w 726"/>
              <a:gd name="T5" fmla="*/ 0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6" h="325">
                <a:moveTo>
                  <a:pt x="0" y="45"/>
                </a:moveTo>
                <a:cubicBezTo>
                  <a:pt x="144" y="185"/>
                  <a:pt x="288" y="325"/>
                  <a:pt x="409" y="318"/>
                </a:cubicBezTo>
                <a:cubicBezTo>
                  <a:pt x="530" y="311"/>
                  <a:pt x="628" y="155"/>
                  <a:pt x="726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Analysis of Contraction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1600200"/>
            <a:ext cx="8798371" cy="5257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/>
              <a:t>Claim</a:t>
            </a:r>
            <a:r>
              <a:rPr lang="en-US" dirty="0"/>
              <a:t>: Contraction Algorithm returns a </a:t>
            </a:r>
            <a:r>
              <a:rPr lang="en-US" b="1" dirty="0"/>
              <a:t>min cut </a:t>
            </a:r>
            <a:r>
              <a:rPr lang="en-US" dirty="0"/>
              <a:t>with probability </a:t>
            </a:r>
            <a:r>
              <a:rPr lang="en-US" b="1" dirty="0"/>
              <a:t>at least </a:t>
            </a:r>
            <a:r>
              <a:rPr lang="en-US" dirty="0"/>
              <a:t>1/n</a:t>
            </a:r>
            <a:r>
              <a:rPr lang="en-US" baseline="30000" dirty="0"/>
              <a:t>2</a:t>
            </a:r>
            <a:r>
              <a:rPr lang="en-US" dirty="0"/>
              <a:t>.</a:t>
            </a:r>
          </a:p>
          <a:p>
            <a:pPr marL="0" indent="0">
              <a:buFontTx/>
              <a:buNone/>
              <a:defRPr/>
            </a:pPr>
            <a:r>
              <a:rPr lang="en-US" sz="2800" b="1" dirty="0"/>
              <a:t>Proof</a:t>
            </a:r>
            <a:r>
              <a:rPr lang="en-US" dirty="0"/>
              <a:t>:  </a:t>
            </a:r>
            <a:r>
              <a:rPr lang="en-US" sz="2800" dirty="0"/>
              <a:t>Consider a </a:t>
            </a:r>
            <a:r>
              <a:rPr lang="en-US" sz="2800" b="1" dirty="0"/>
              <a:t>specific</a:t>
            </a:r>
            <a:r>
              <a:rPr lang="en-US" sz="2800" dirty="0"/>
              <a:t> global min-cut (A*, B*) of G. Let F* be the edges in the cut and  k = |F*|</a:t>
            </a:r>
          </a:p>
          <a:p>
            <a:pPr>
              <a:defRPr/>
            </a:pPr>
            <a:r>
              <a:rPr lang="en-US" sz="2800" dirty="0"/>
              <a:t>In the first step, an edge in F* is contracted with probability k / |E|.</a:t>
            </a:r>
          </a:p>
          <a:p>
            <a:pPr>
              <a:defRPr/>
            </a:pPr>
            <a:r>
              <a:rPr lang="en-US" sz="2800" dirty="0"/>
              <a:t>Every node has degree ≥ k, </a:t>
            </a:r>
          </a:p>
          <a:p>
            <a:pPr lvl="1">
              <a:defRPr/>
            </a:pPr>
            <a:r>
              <a:rPr lang="en-US" dirty="0"/>
              <a:t>Otherwise (A*, B*) </a:t>
            </a:r>
            <a:r>
              <a:rPr lang="en-US" b="1" dirty="0"/>
              <a:t>would not be a min-cut </a:t>
            </a:r>
            <a:endParaRPr lang="en-US" dirty="0"/>
          </a:p>
          <a:p>
            <a:pPr marL="457200" lvl="1" indent="0">
              <a:buNone/>
              <a:defRPr/>
            </a:pPr>
            <a:r>
              <a:rPr lang="en-US" dirty="0"/>
              <a:t>⇒|E| ≥½kn</a:t>
            </a:r>
            <a:r>
              <a:rPr lang="en-US" sz="3200" dirty="0"/>
              <a:t>.</a:t>
            </a:r>
          </a:p>
          <a:p>
            <a:pPr marL="0" indent="0">
              <a:buNone/>
              <a:defRPr/>
            </a:pPr>
            <a:r>
              <a:rPr lang="en-US" sz="2800" dirty="0"/>
              <a:t>Hence: an edge in F* is contracted with prob.  ≤ 2/n.</a:t>
            </a:r>
          </a:p>
        </p:txBody>
      </p:sp>
      <p:sp>
        <p:nvSpPr>
          <p:cNvPr id="10244" name="Rounded Rectangular Callout 3"/>
          <p:cNvSpPr>
            <a:spLocks noChangeArrowheads="1"/>
          </p:cNvSpPr>
          <p:nvPr/>
        </p:nvSpPr>
        <p:spPr bwMode="auto">
          <a:xfrm>
            <a:off x="5708650" y="1103313"/>
            <a:ext cx="1655763" cy="503237"/>
          </a:xfrm>
          <a:prstGeom prst="wedgeRoundRectCallout">
            <a:avLst>
              <a:gd name="adj1" fmla="val 96579"/>
              <a:gd name="adj2" fmla="val 69056"/>
              <a:gd name="adj3" fmla="val 16667"/>
            </a:avLst>
          </a:prstGeom>
          <a:solidFill>
            <a:schemeClr val="accent1"/>
          </a:solidFill>
          <a:ln w="1016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one?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6DB7-8DD3-43AC-B424-AA5C9B55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74638"/>
            <a:ext cx="8977023" cy="1143000"/>
          </a:xfrm>
        </p:spPr>
        <p:txBody>
          <a:bodyPr/>
          <a:lstStyle/>
          <a:p>
            <a:r>
              <a:rPr lang="en-IL" altLang="en-US" sz="4000" dirty="0"/>
              <a:t>…</a:t>
            </a:r>
            <a:r>
              <a:rPr lang="en-US" altLang="en-US" sz="4000" dirty="0"/>
              <a:t>Analysis of Contraction Algorithm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F27D8-699D-4245-9130-019768271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19822" cy="4525963"/>
          </a:xfrm>
        </p:spPr>
        <p:txBody>
          <a:bodyPr/>
          <a:lstStyle/>
          <a:p>
            <a:r>
              <a:rPr lang="en-US" dirty="0"/>
              <a:t>After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dirty="0"/>
              <a:t> iterations: there are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n’ = n-j </a:t>
            </a:r>
            <a:r>
              <a:rPr lang="en-US" dirty="0"/>
              <a:t>(super)nodes </a:t>
            </a:r>
          </a:p>
          <a:p>
            <a:r>
              <a:rPr lang="en-US" dirty="0"/>
              <a:t>Suppose </a:t>
            </a:r>
            <a:r>
              <a:rPr lang="en-US" b="1" dirty="0"/>
              <a:t>no edge in F* has been contracted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mincut</a:t>
            </a:r>
            <a:r>
              <a:rPr lang="en-US" dirty="0"/>
              <a:t> in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G’=(V’,E’)</a:t>
            </a:r>
            <a:r>
              <a:rPr lang="en-US" dirty="0"/>
              <a:t> is still of size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endParaRPr lang="en-US" dirty="0"/>
          </a:p>
          <a:p>
            <a:pPr lvl="1"/>
            <a:r>
              <a:rPr lang="en-US" dirty="0"/>
              <a:t>Therefore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|E’| ≥ ½k</a:t>
            </a:r>
            <a:r>
              <a:rPr lang="en-US" dirty="0">
                <a:latin typeface="Comic Sans MS" panose="030F0702030302020204" pitchFamily="66" charset="0"/>
              </a:rPr>
              <a:t>∙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n’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Thus the algorithm </a:t>
            </a:r>
            <a:r>
              <a:rPr lang="en-US" b="1" dirty="0"/>
              <a:t>contracts an edge in F*</a:t>
            </a:r>
            <a:r>
              <a:rPr lang="en-US" dirty="0"/>
              <a:t> with probability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≤2/n’</a:t>
            </a:r>
          </a:p>
          <a:p>
            <a:pPr marL="0" indent="0">
              <a:buNone/>
            </a:pPr>
            <a:r>
              <a:rPr lang="en-US" dirty="0"/>
              <a:t>Let </a:t>
            </a:r>
            <a:r>
              <a:rPr lang="en-US" altLang="en-US" b="1" dirty="0" err="1">
                <a:solidFill>
                  <a:srgbClr val="FF0000"/>
                </a:solidFill>
              </a:rPr>
              <a:t>E</a:t>
            </a:r>
            <a:r>
              <a:rPr lang="en-US" altLang="en-US" b="1" baseline="-15000" dirty="0" err="1">
                <a:solidFill>
                  <a:srgbClr val="FF0000"/>
                </a:solidFill>
              </a:rPr>
              <a:t>j</a:t>
            </a:r>
            <a:r>
              <a:rPr lang="en-US" altLang="en-US" b="1" baseline="-1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/>
              <a:t>be the event: “</a:t>
            </a:r>
            <a:r>
              <a:rPr lang="en-US" b="1" dirty="0"/>
              <a:t>an edge in F* has </a:t>
            </a:r>
            <a:r>
              <a:rPr lang="en-US" b="1" i="1" dirty="0"/>
              <a:t>not</a:t>
            </a:r>
            <a:r>
              <a:rPr lang="en-US" b="1" dirty="0"/>
              <a:t> been contracted in iteration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dirty="0"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1CC57-C5DF-4716-91CE-DD0F6F218C2E}"/>
              </a:ext>
            </a:extLst>
          </p:cNvPr>
          <p:cNvSpPr txBox="1"/>
          <p:nvPr/>
        </p:nvSpPr>
        <p:spPr>
          <a:xfrm>
            <a:off x="5263763" y="6019137"/>
            <a:ext cx="371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altLang="en-US" sz="2800" b="1" i="0" u="none" strike="noStrike" kern="1200" cap="none" spc="0" normalizeH="0" baseline="-1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∩ E</a:t>
            </a:r>
            <a:r>
              <a:rPr kumimoji="0" lang="en-US" altLang="en-US" sz="2800" b="1" i="0" u="none" strike="noStrike" kern="1200" cap="none" spc="0" normalizeH="0" baseline="-1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∩</a:t>
            </a:r>
            <a:r>
              <a:rPr kumimoji="0" lang="en-US" altLang="en-US" sz="2800" b="1" i="0" u="none" strike="noStrike" kern="1200" cap="none" spc="0" normalizeH="0" baseline="-1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-1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en-US" altLang="en-US" sz="2800" b="1" i="0" u="none" strike="noStrike" kern="1200" cap="none" spc="0" normalizeH="0" baseline="-1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∩ E</a:t>
            </a:r>
            <a:r>
              <a:rPr kumimoji="0" lang="en-US" altLang="en-US" sz="2800" b="1" i="0" u="none" strike="noStrike" kern="1200" cap="none" spc="0" normalizeH="0" baseline="-1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n-2</a:t>
            </a:r>
            <a:endParaRPr kumimoji="0" lang="en-I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06459CA-6B76-4788-9BC0-D1B6EFE2E1E8}"/>
              </a:ext>
            </a:extLst>
          </p:cNvPr>
          <p:cNvSpPr/>
          <p:nvPr/>
        </p:nvSpPr>
        <p:spPr bwMode="auto">
          <a:xfrm>
            <a:off x="2083242" y="6308725"/>
            <a:ext cx="2488758" cy="441932"/>
          </a:xfrm>
          <a:prstGeom prst="wedgeRoundRectCallout">
            <a:avLst>
              <a:gd name="adj1" fmla="val 83956"/>
              <a:gd name="adj2" fmla="val -41411"/>
              <a:gd name="adj3" fmla="val 16667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good case</a:t>
            </a:r>
            <a:endParaRPr kumimoji="0" lang="en-I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2246"/>
            <a:ext cx="8229600" cy="1143000"/>
          </a:xfrm>
        </p:spPr>
        <p:txBody>
          <a:bodyPr/>
          <a:lstStyle/>
          <a:p>
            <a:r>
              <a:rPr lang="en-US" altLang="en-US" dirty="0"/>
              <a:t>Finally!</a:t>
            </a: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313037" y="1072978"/>
            <a:ext cx="8657968" cy="4525963"/>
          </a:xfrm>
          <a:blipFill>
            <a:blip r:embed="rId3"/>
            <a:stretch>
              <a:fillRect b="-4582"/>
            </a:stretch>
          </a:blipFill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9389" y="5147651"/>
            <a:ext cx="32127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C01939-21D7-4066-AC66-919FDEA04F49}"/>
              </a:ext>
            </a:extLst>
          </p:cNvPr>
          <p:cNvSpPr txBox="1"/>
          <p:nvPr/>
        </p:nvSpPr>
        <p:spPr>
          <a:xfrm>
            <a:off x="1176790" y="5468708"/>
            <a:ext cx="1971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n(n-1)</a:t>
            </a:r>
            <a:endParaRPr kumimoji="0" lang="en-IL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4C08B-740B-4339-9140-7BAEF63A821E}"/>
              </a:ext>
            </a:extLst>
          </p:cNvPr>
          <p:cNvSpPr txBox="1"/>
          <p:nvPr/>
        </p:nvSpPr>
        <p:spPr>
          <a:xfrm>
            <a:off x="3180664" y="5468708"/>
            <a:ext cx="6122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IL" sz="2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6029E41-EA6E-1A5D-DE65-D64E907342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Probability calculation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24CC3F5-9F20-FEB2-DDBD-00C7772672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8362950" cy="5327650"/>
          </a:xfrm>
        </p:spPr>
        <p:txBody>
          <a:bodyPr/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>
                <a:solidFill>
                  <a:schemeClr val="folHlink"/>
                </a:solidFill>
              </a:rPr>
              <a:t>Probability that one of the </a:t>
            </a:r>
            <a:r>
              <a:rPr lang="en-US" altLang="en-US" sz="2800" dirty="0">
                <a:solidFill>
                  <a:srgbClr val="C00000"/>
                </a:solidFill>
              </a:rPr>
              <a:t>C </a:t>
            </a:r>
            <a:r>
              <a:rPr lang="en-US" altLang="en-US" sz="2800" dirty="0">
                <a:solidFill>
                  <a:schemeClr val="folHlink"/>
                </a:solidFill>
              </a:rPr>
              <a:t>edges is chosen at first stage: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CC2EEFF1-EC1E-2F66-4E16-1D85A539D481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1103906"/>
              </p:ext>
            </p:extLst>
          </p:nvPr>
        </p:nvGraphicFramePr>
        <p:xfrm>
          <a:off x="3707904" y="1883570"/>
          <a:ext cx="25923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75100" imgH="5270500" progId="Equation.3">
                  <p:embed/>
                </p:oleObj>
              </mc:Choice>
              <mc:Fallback>
                <p:oleObj name="Equation" r:id="rId2" imgW="16675100" imgH="5270500" progId="Equation.3">
                  <p:embed/>
                  <p:pic>
                    <p:nvPicPr>
                      <p:cNvPr id="25604" name="Object 4">
                        <a:extLst>
                          <a:ext uri="{FF2B5EF4-FFF2-40B4-BE49-F238E27FC236}">
                            <a16:creationId xmlns:a16="http://schemas.microsoft.com/office/drawing/2014/main" id="{CC2EEFF1-EC1E-2F66-4E16-1D85A539D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83570"/>
                        <a:ext cx="25923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6B9B8DE-2063-3DDF-2D0E-E93BCD5A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A40FE8A-6EEF-AD8D-BC4C-8F836E08D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Probability calculation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607EAFB-C025-FA87-2DA0-430E8C34B05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8362950" cy="5327650"/>
          </a:xfrm>
        </p:spPr>
        <p:txBody>
          <a:bodyPr/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>
                <a:solidFill>
                  <a:schemeClr val="folHlink"/>
                </a:solidFill>
              </a:rPr>
              <a:t>Probability that one of the </a:t>
            </a:r>
            <a:r>
              <a:rPr lang="en-US" altLang="en-US" sz="2800" dirty="0">
                <a:solidFill>
                  <a:srgbClr val="C00000"/>
                </a:solidFill>
              </a:rPr>
              <a:t>C </a:t>
            </a:r>
            <a:r>
              <a:rPr lang="en-US" altLang="en-US" sz="2800" dirty="0">
                <a:solidFill>
                  <a:schemeClr val="folHlink"/>
                </a:solidFill>
              </a:rPr>
              <a:t>edges is chosen at first stage: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>
                <a:solidFill>
                  <a:schemeClr val="folHlink"/>
                </a:solidFill>
              </a:rPr>
              <a:t>Probability that one of the </a:t>
            </a:r>
            <a:r>
              <a:rPr lang="en-US" altLang="en-US" sz="2800" dirty="0">
                <a:solidFill>
                  <a:srgbClr val="C00000"/>
                </a:solidFill>
              </a:rPr>
              <a:t>C</a:t>
            </a:r>
            <a:r>
              <a:rPr lang="en-US" altLang="en-US" sz="2800" dirty="0">
                <a:solidFill>
                  <a:schemeClr val="folHlink"/>
                </a:solidFill>
              </a:rPr>
              <a:t> edges is chosen after stage</a:t>
            </a:r>
            <a:r>
              <a:rPr lang="en-US" altLang="en-US" sz="2800" i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rgbClr val="C00000"/>
                </a:solidFill>
              </a:rPr>
              <a:t>≤</a:t>
            </a:r>
            <a:r>
              <a:rPr lang="en-US" altLang="en-US" sz="2800" dirty="0">
                <a:solidFill>
                  <a:schemeClr val="folHlink"/>
                </a:solidFill>
              </a:rPr>
              <a:t>: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F26CA4DD-D103-BE42-ADAD-00FC7A9E4085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07904" y="1883570"/>
          <a:ext cx="25923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75100" imgH="5270500" progId="Equation.3">
                  <p:embed/>
                </p:oleObj>
              </mc:Choice>
              <mc:Fallback>
                <p:oleObj name="Equation" r:id="rId2" imgW="16675100" imgH="5270500" progId="Equation.3">
                  <p:embed/>
                  <p:pic>
                    <p:nvPicPr>
                      <p:cNvPr id="25604" name="Object 4">
                        <a:extLst>
                          <a:ext uri="{FF2B5EF4-FFF2-40B4-BE49-F238E27FC236}">
                            <a16:creationId xmlns:a16="http://schemas.microsoft.com/office/drawing/2014/main" id="{CC2EEFF1-EC1E-2F66-4E16-1D85A539D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83570"/>
                        <a:ext cx="25923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>
            <a:extLst>
              <a:ext uri="{FF2B5EF4-FFF2-40B4-BE49-F238E27FC236}">
                <a16:creationId xmlns:a16="http://schemas.microsoft.com/office/drawing/2014/main" id="{C65225D1-4C9C-C6C3-9C75-5D46343BF9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67175" y="3573463"/>
          <a:ext cx="24495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50800" imgH="9652000" progId="Equation.3">
                  <p:embed/>
                </p:oleObj>
              </mc:Choice>
              <mc:Fallback>
                <p:oleObj name="Equation" r:id="rId4" imgW="25450800" imgH="9652000" progId="Equation.3">
                  <p:embed/>
                  <p:pic>
                    <p:nvPicPr>
                      <p:cNvPr id="25606" name="Object 6">
                        <a:extLst>
                          <a:ext uri="{FF2B5EF4-FFF2-40B4-BE49-F238E27FC236}">
                            <a16:creationId xmlns:a16="http://schemas.microsoft.com/office/drawing/2014/main" id="{86E87969-F2F9-5C38-81B9-0943EAAB9A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4495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494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DD729E-208A-DDFD-0D19-BA4306B1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F2A13C1-CCD9-D413-226E-B25FADC05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Probability calculation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8BA8B5F-A953-2F85-96A3-88E55571AA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196975"/>
            <a:ext cx="8362950" cy="5327650"/>
          </a:xfrm>
        </p:spPr>
        <p:txBody>
          <a:bodyPr/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>
                <a:solidFill>
                  <a:schemeClr val="folHlink"/>
                </a:solidFill>
              </a:rPr>
              <a:t>Probability that one of the </a:t>
            </a:r>
            <a:r>
              <a:rPr lang="en-US" altLang="en-US" sz="2800" dirty="0">
                <a:solidFill>
                  <a:srgbClr val="C00000"/>
                </a:solidFill>
              </a:rPr>
              <a:t>C </a:t>
            </a:r>
            <a:r>
              <a:rPr lang="en-US" altLang="en-US" sz="2800" dirty="0">
                <a:solidFill>
                  <a:schemeClr val="folHlink"/>
                </a:solidFill>
              </a:rPr>
              <a:t>edges is chosen at first stage: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>
                <a:solidFill>
                  <a:schemeClr val="folHlink"/>
                </a:solidFill>
              </a:rPr>
              <a:t>Probability that one of the </a:t>
            </a:r>
            <a:r>
              <a:rPr lang="en-US" altLang="en-US" sz="2800" dirty="0">
                <a:solidFill>
                  <a:srgbClr val="C00000"/>
                </a:solidFill>
              </a:rPr>
              <a:t>C</a:t>
            </a:r>
            <a:r>
              <a:rPr lang="en-US" altLang="en-US" sz="2800" dirty="0">
                <a:solidFill>
                  <a:schemeClr val="folHlink"/>
                </a:solidFill>
              </a:rPr>
              <a:t> edges is chosen after stage</a:t>
            </a:r>
            <a:r>
              <a:rPr lang="en-US" altLang="en-US" sz="2800" i="1" dirty="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rgbClr val="C00000"/>
                </a:solidFill>
              </a:rPr>
              <a:t>≤</a:t>
            </a:r>
            <a:r>
              <a:rPr lang="en-US" altLang="en-US" sz="2800" dirty="0">
                <a:solidFill>
                  <a:schemeClr val="folHlink"/>
                </a:solidFill>
              </a:rPr>
              <a:t>: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sz="2800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>
                <a:solidFill>
                  <a:schemeClr val="folHlink"/>
                </a:solidFill>
              </a:rPr>
              <a:t>Probability of </a:t>
            </a:r>
            <a:r>
              <a:rPr lang="en-US" altLang="en-US" sz="2800" dirty="0">
                <a:solidFill>
                  <a:srgbClr val="C00000"/>
                </a:solidFill>
              </a:rPr>
              <a:t>not </a:t>
            </a:r>
            <a:r>
              <a:rPr lang="en-US" altLang="en-US" sz="2800" dirty="0">
                <a:solidFill>
                  <a:schemeClr val="folHlink"/>
                </a:solidFill>
              </a:rPr>
              <a:t>choosing an edge of </a:t>
            </a:r>
            <a:r>
              <a:rPr lang="en-US" altLang="en-US" sz="2800" dirty="0">
                <a:solidFill>
                  <a:srgbClr val="C00000"/>
                </a:solidFill>
              </a:rPr>
              <a:t>C</a:t>
            </a:r>
            <a:r>
              <a:rPr lang="en-US" altLang="en-US" sz="2800" dirty="0">
                <a:solidFill>
                  <a:schemeClr val="folHlink"/>
                </a:solidFill>
              </a:rPr>
              <a:t> at stage </a:t>
            </a:r>
            <a:r>
              <a:rPr lang="en-US" altLang="en-US" sz="2800" dirty="0" err="1">
                <a:solidFill>
                  <a:srgbClr val="C00000"/>
                </a:solidFill>
              </a:rPr>
              <a:t>i</a:t>
            </a:r>
            <a:r>
              <a:rPr lang="en-US" altLang="en-US" sz="2800" dirty="0">
                <a:solidFill>
                  <a:srgbClr val="C00000"/>
                </a:solidFill>
              </a:rPr>
              <a:t> ≥</a:t>
            </a:r>
            <a:r>
              <a:rPr lang="en-US" altLang="en-US" sz="2800" dirty="0">
                <a:solidFill>
                  <a:schemeClr val="folHlink"/>
                </a:solidFill>
              </a:rPr>
              <a:t>: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sz="2800" dirty="0"/>
              <a:t> 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7687FEC7-8B15-8157-FFF7-7DFF9365AA5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07904" y="1883570"/>
          <a:ext cx="25923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675100" imgH="5270500" progId="Equation.3">
                  <p:embed/>
                </p:oleObj>
              </mc:Choice>
              <mc:Fallback>
                <p:oleObj name="Equation" r:id="rId2" imgW="16675100" imgH="5270500" progId="Equation.3">
                  <p:embed/>
                  <p:pic>
                    <p:nvPicPr>
                      <p:cNvPr id="25604" name="Object 4">
                        <a:extLst>
                          <a:ext uri="{FF2B5EF4-FFF2-40B4-BE49-F238E27FC236}">
                            <a16:creationId xmlns:a16="http://schemas.microsoft.com/office/drawing/2014/main" id="{CC2EEFF1-EC1E-2F66-4E16-1D85A539D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883570"/>
                        <a:ext cx="25923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>
            <a:extLst>
              <a:ext uri="{FF2B5EF4-FFF2-40B4-BE49-F238E27FC236}">
                <a16:creationId xmlns:a16="http://schemas.microsoft.com/office/drawing/2014/main" id="{F5028778-0032-4214-0281-4CF9C122DCBF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67175" y="3573463"/>
          <a:ext cx="24495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450800" imgH="9652000" progId="Equation.3">
                  <p:embed/>
                </p:oleObj>
              </mc:Choice>
              <mc:Fallback>
                <p:oleObj name="Equation" r:id="rId4" imgW="25450800" imgH="9652000" progId="Equation.3">
                  <p:embed/>
                  <p:pic>
                    <p:nvPicPr>
                      <p:cNvPr id="25606" name="Object 6">
                        <a:extLst>
                          <a:ext uri="{FF2B5EF4-FFF2-40B4-BE49-F238E27FC236}">
                            <a16:creationId xmlns:a16="http://schemas.microsoft.com/office/drawing/2014/main" id="{86E87969-F2F9-5C38-81B9-0943EAAB9A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44951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8">
            <a:extLst>
              <a:ext uri="{FF2B5EF4-FFF2-40B4-BE49-F238E27FC236}">
                <a16:creationId xmlns:a16="http://schemas.microsoft.com/office/drawing/2014/main" id="{EFD86DD7-8D1A-2FEB-EBED-1623A58084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4300" y="5300663"/>
          <a:ext cx="29527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427700" imgH="5270500" progId="Equation.3">
                  <p:embed/>
                </p:oleObj>
              </mc:Choice>
              <mc:Fallback>
                <p:oleObj name="Equation" r:id="rId6" imgW="18427700" imgH="5270500" progId="Equation.3">
                  <p:embed/>
                  <p:pic>
                    <p:nvPicPr>
                      <p:cNvPr id="25608" name="Object 8">
                        <a:extLst>
                          <a:ext uri="{FF2B5EF4-FFF2-40B4-BE49-F238E27FC236}">
                            <a16:creationId xmlns:a16="http://schemas.microsoft.com/office/drawing/2014/main" id="{29016869-084F-359F-FEC6-91B49148AB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5300663"/>
                        <a:ext cx="2952750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909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64ACC-3D47-3D85-55B8-981E31EFC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ED2C0-ACDD-23A8-966A-8C7AD68E9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C00000"/>
                </a:solidFill>
                <a:latin typeface="Mistral" panose="03090702030407020403" pitchFamily="66" charset="0"/>
                <a:ea typeface="PilGi" pitchFamily="2" charset="-127"/>
                <a:cs typeface="Dreaming Outloud Script Pro" panose="020F0502020204030204" pitchFamily="34" charset="0"/>
              </a:rPr>
              <a:t>Random </a:t>
            </a:r>
            <a:r>
              <a:rPr lang="en-US" sz="5400" dirty="0" err="1">
                <a:solidFill>
                  <a:srgbClr val="C00000"/>
                </a:solidFill>
                <a:latin typeface="Mistral" panose="03090702030407020403" pitchFamily="66" charset="0"/>
                <a:ea typeface="PilGi" pitchFamily="2" charset="-127"/>
                <a:cs typeface="Dreaming Outloud Script Pro" panose="020F0502020204030204" pitchFamily="34" charset="0"/>
              </a:rPr>
              <a:t>DeSelection</a:t>
            </a:r>
            <a:endParaRPr lang="en-US" sz="5400" dirty="0">
              <a:solidFill>
                <a:srgbClr val="C00000"/>
              </a:solidFill>
              <a:latin typeface="Mistral" panose="03090702030407020403" pitchFamily="66" charset="0"/>
              <a:ea typeface="PilGi" pitchFamily="2" charset="-127"/>
              <a:cs typeface="Dreaming Outloud Script Pro" panose="020F0502020204030204" pitchFamily="34" charset="0"/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7030A0"/>
                </a:solidFill>
                <a:latin typeface="Mistral" panose="03090702030407020403" pitchFamily="66" charset="0"/>
                <a:ea typeface="PilGi" pitchFamily="2" charset="-127"/>
                <a:cs typeface="Dreaming Outloud Script Pro" panose="020F0502020204030204" pitchFamily="34" charset="0"/>
              </a:rPr>
              <a:t>Global </a:t>
            </a:r>
            <a:r>
              <a:rPr lang="en-US" sz="5400" dirty="0" err="1">
                <a:solidFill>
                  <a:srgbClr val="7030A0"/>
                </a:solidFill>
                <a:latin typeface="Mistral" panose="03090702030407020403" pitchFamily="66" charset="0"/>
                <a:ea typeface="PilGi" pitchFamily="2" charset="-127"/>
                <a:cs typeface="Dreaming Outloud Script Pro" panose="020F0502020204030204" pitchFamily="34" charset="0"/>
              </a:rPr>
              <a:t>Mincut</a:t>
            </a:r>
            <a:r>
              <a:rPr lang="en-US" sz="5400" dirty="0">
                <a:solidFill>
                  <a:srgbClr val="7030A0"/>
                </a:solidFill>
                <a:latin typeface="Mistral" panose="03090702030407020403" pitchFamily="66" charset="0"/>
                <a:ea typeface="PilGi" pitchFamily="2" charset="-127"/>
                <a:cs typeface="Dreaming Outloud Script Pro" panose="020F0502020204030204" pitchFamily="34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F8AAE1-3EB1-12D7-FB33-B1868D82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21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A93C529-358B-F937-1DAA-A6B01BD03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Probability calculation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B72CC5BD-D43C-F6D3-DB63-8526A546CF2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8291513" cy="5400675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Note:</a:t>
            </a:r>
            <a:r>
              <a:rPr lang="en-US" altLang="en-US" dirty="0"/>
              <a:t> The algorithm has  </a:t>
            </a:r>
            <a:r>
              <a:rPr lang="en-US" altLang="en-US" dirty="0">
                <a:solidFill>
                  <a:srgbClr val="C00000"/>
                </a:solidFill>
              </a:rPr>
              <a:t>n-2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dirty="0"/>
              <a:t>stages (at that point </a:t>
            </a:r>
            <a:r>
              <a:rPr lang="en-US" altLang="en-US" dirty="0">
                <a:solidFill>
                  <a:srgbClr val="C00000"/>
                </a:solidFill>
              </a:rPr>
              <a:t>2</a:t>
            </a:r>
            <a:r>
              <a:rPr lang="en-US" altLang="en-US" dirty="0"/>
              <a:t> nodes are left). Probability of </a:t>
            </a:r>
            <a:r>
              <a:rPr lang="en-US" altLang="en-US" dirty="0">
                <a:solidFill>
                  <a:srgbClr val="C00000"/>
                </a:solidFill>
              </a:rPr>
              <a:t>not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choosing an edge from </a:t>
            </a:r>
            <a:r>
              <a:rPr lang="en-US" altLang="en-US" dirty="0">
                <a:solidFill>
                  <a:srgbClr val="C00000"/>
                </a:solidFill>
              </a:rPr>
              <a:t>C</a:t>
            </a:r>
            <a:r>
              <a:rPr lang="en-US" altLang="en-US" dirty="0"/>
              <a:t> at </a:t>
            </a:r>
            <a:r>
              <a:rPr lang="en-US" altLang="en-US" dirty="0">
                <a:solidFill>
                  <a:srgbClr val="FF0000"/>
                </a:solidFill>
              </a:rPr>
              <a:t>any</a:t>
            </a:r>
            <a:r>
              <a:rPr lang="en-US" altLang="en-US" dirty="0"/>
              <a:t> stage </a:t>
            </a:r>
            <a:r>
              <a:rPr lang="en-US" altLang="en-US" dirty="0">
                <a:solidFill>
                  <a:srgbClr val="C00000"/>
                </a:solidFill>
              </a:rPr>
              <a:t>≥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dirty="0"/>
              <a:t>     =</a:t>
            </a:r>
          </a:p>
          <a:p>
            <a:pPr algn="l" rtl="0">
              <a:buFontTx/>
              <a:buNone/>
            </a:pPr>
            <a:endParaRPr lang="en-US" altLang="en-US" dirty="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5841A307-F218-9B2F-7316-89C5D9F73D4D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9388" y="3429000"/>
          <a:ext cx="88566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938100" imgH="5562600" progId="Equation.3">
                  <p:embed/>
                </p:oleObj>
              </mc:Choice>
              <mc:Fallback>
                <p:oleObj name="Equation" r:id="rId2" imgW="88938100" imgH="55626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5841A307-F218-9B2F-7316-89C5D9F73D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429000"/>
                        <a:ext cx="88566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6">
            <a:extLst>
              <a:ext uri="{FF2B5EF4-FFF2-40B4-BE49-F238E27FC236}">
                <a16:creationId xmlns:a16="http://schemas.microsoft.com/office/drawing/2014/main" id="{084EF1FE-30E4-AE32-EAC3-CA97AD2069BD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900113" y="5229225"/>
          <a:ext cx="73453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002200" imgH="5270500" progId="Equation.3">
                  <p:embed/>
                </p:oleObj>
              </mc:Choice>
              <mc:Fallback>
                <p:oleObj name="Equation" r:id="rId4" imgW="43002200" imgH="5270500" progId="Equation.3">
                  <p:embed/>
                  <p:pic>
                    <p:nvPicPr>
                      <p:cNvPr id="28678" name="Object 6">
                        <a:extLst>
                          <a:ext uri="{FF2B5EF4-FFF2-40B4-BE49-F238E27FC236}">
                            <a16:creationId xmlns:a16="http://schemas.microsoft.com/office/drawing/2014/main" id="{084EF1FE-30E4-AE32-EAC3-CA97AD2069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5229225"/>
                        <a:ext cx="7345362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2BFC843-D8B5-CFD3-AA31-424FA0290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Probability calculation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E573D01-97FE-DAF4-4B48-5D8D934A44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8291513" cy="5400675"/>
          </a:xfrm>
        </p:spPr>
        <p:txBody>
          <a:bodyPr/>
          <a:lstStyle/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What do we have?</a:t>
            </a: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/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0DCD7785-4585-7148-8F23-284A3CE97189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851701810"/>
              </p:ext>
            </p:extLst>
          </p:nvPr>
        </p:nvGraphicFramePr>
        <p:xfrm>
          <a:off x="683568" y="2348880"/>
          <a:ext cx="73453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002200" imgH="5270500" progId="Equation.3">
                  <p:embed/>
                </p:oleObj>
              </mc:Choice>
              <mc:Fallback>
                <p:oleObj name="Equation" r:id="rId2" imgW="43002200" imgH="52705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0DCD7785-4585-7148-8F23-284A3CE971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348880"/>
                        <a:ext cx="7345362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1" name="Text Box 5">
            <a:extLst>
              <a:ext uri="{FF2B5EF4-FFF2-40B4-BE49-F238E27FC236}">
                <a16:creationId xmlns:a16="http://schemas.microsoft.com/office/drawing/2014/main" id="{B1FFBF5B-B55F-1027-9E59-8901378D0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46434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32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A65A4A5-09CD-FA3F-4A4E-42791C00A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Probability calculation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EFDDE6E-9C64-169B-088B-1582B2EA205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2118" y="1179509"/>
            <a:ext cx="8291513" cy="5400675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What do we have?</a:t>
            </a: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Telescope cancellations:</a:t>
            </a: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/>
          </a:p>
        </p:txBody>
      </p:sp>
      <p:graphicFrame>
        <p:nvGraphicFramePr>
          <p:cNvPr id="31749" name="Object 5">
            <a:extLst>
              <a:ext uri="{FF2B5EF4-FFF2-40B4-BE49-F238E27FC236}">
                <a16:creationId xmlns:a16="http://schemas.microsoft.com/office/drawing/2014/main" id="{3DBAB876-5328-3AC6-8386-8D8AC8BB073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900113" y="1916113"/>
          <a:ext cx="7345362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002200" imgH="5270500" progId="Equation.3">
                  <p:embed/>
                </p:oleObj>
              </mc:Choice>
              <mc:Fallback>
                <p:oleObj name="Equation" r:id="rId2" imgW="43002200" imgH="5270500" progId="Equation.3">
                  <p:embed/>
                  <p:pic>
                    <p:nvPicPr>
                      <p:cNvPr id="31749" name="Object 5">
                        <a:extLst>
                          <a:ext uri="{FF2B5EF4-FFF2-40B4-BE49-F238E27FC236}">
                            <a16:creationId xmlns:a16="http://schemas.microsoft.com/office/drawing/2014/main" id="{3DBAB876-5328-3AC6-8386-8D8AC8BB07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16113"/>
                        <a:ext cx="7345362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>
            <a:extLst>
              <a:ext uri="{FF2B5EF4-FFF2-40B4-BE49-F238E27FC236}">
                <a16:creationId xmlns:a16="http://schemas.microsoft.com/office/drawing/2014/main" id="{B9D93F32-C973-8044-165A-352AC1A19045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900113" y="3500438"/>
          <a:ext cx="741680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002200" imgH="5270500" progId="Equation.3">
                  <p:embed/>
                </p:oleObj>
              </mc:Choice>
              <mc:Fallback>
                <p:oleObj name="Equation" r:id="rId4" imgW="43002200" imgH="5270500" progId="Equation.3">
                  <p:embed/>
                  <p:pic>
                    <p:nvPicPr>
                      <p:cNvPr id="31751" name="Object 7">
                        <a:extLst>
                          <a:ext uri="{FF2B5EF4-FFF2-40B4-BE49-F238E27FC236}">
                            <a16:creationId xmlns:a16="http://schemas.microsoft.com/office/drawing/2014/main" id="{B9D93F32-C973-8044-165A-352AC1A190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500438"/>
                        <a:ext cx="7416800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" name="Line 10">
            <a:extLst>
              <a:ext uri="{FF2B5EF4-FFF2-40B4-BE49-F238E27FC236}">
                <a16:creationId xmlns:a16="http://schemas.microsoft.com/office/drawing/2014/main" id="{9D7019C0-DAEC-CD55-BB81-8C42DD1F37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0650" y="4005263"/>
            <a:ext cx="3603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1">
            <a:extLst>
              <a:ext uri="{FF2B5EF4-FFF2-40B4-BE49-F238E27FC236}">
                <a16:creationId xmlns:a16="http://schemas.microsoft.com/office/drawing/2014/main" id="{60E9965C-8AA6-1A70-FB3F-A5B505FC5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788" y="3644900"/>
            <a:ext cx="360362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2">
            <a:extLst>
              <a:ext uri="{FF2B5EF4-FFF2-40B4-BE49-F238E27FC236}">
                <a16:creationId xmlns:a16="http://schemas.microsoft.com/office/drawing/2014/main" id="{FAE096F0-DDE7-FA4C-4D3F-849170049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925" y="4005263"/>
            <a:ext cx="3603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3">
            <a:extLst>
              <a:ext uri="{FF2B5EF4-FFF2-40B4-BE49-F238E27FC236}">
                <a16:creationId xmlns:a16="http://schemas.microsoft.com/office/drawing/2014/main" id="{E8D29135-361F-4F29-88F3-93BFF17E45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3644900"/>
            <a:ext cx="360362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4">
            <a:extLst>
              <a:ext uri="{FF2B5EF4-FFF2-40B4-BE49-F238E27FC236}">
                <a16:creationId xmlns:a16="http://schemas.microsoft.com/office/drawing/2014/main" id="{D1911995-4A08-4C75-07A8-DA22764E1D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4005263"/>
            <a:ext cx="3603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15">
            <a:extLst>
              <a:ext uri="{FF2B5EF4-FFF2-40B4-BE49-F238E27FC236}">
                <a16:creationId xmlns:a16="http://schemas.microsoft.com/office/drawing/2014/main" id="{D432E6A8-5590-1C38-9A85-9CB4C96F6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644900"/>
            <a:ext cx="360363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6">
            <a:extLst>
              <a:ext uri="{FF2B5EF4-FFF2-40B4-BE49-F238E27FC236}">
                <a16:creationId xmlns:a16="http://schemas.microsoft.com/office/drawing/2014/main" id="{4EB22E53-A727-2044-D94E-BC9069573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3933825"/>
            <a:ext cx="360363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1FBD6111-F359-63E6-9399-59AD702A8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3644900"/>
            <a:ext cx="360363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18">
            <a:extLst>
              <a:ext uri="{FF2B5EF4-FFF2-40B4-BE49-F238E27FC236}">
                <a16:creationId xmlns:a16="http://schemas.microsoft.com/office/drawing/2014/main" id="{28DBE8ED-09A5-0D44-0558-EE7CC9616C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063" y="3933825"/>
            <a:ext cx="360362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19">
            <a:extLst>
              <a:ext uri="{FF2B5EF4-FFF2-40B4-BE49-F238E27FC236}">
                <a16:creationId xmlns:a16="http://schemas.microsoft.com/office/drawing/2014/main" id="{8E9FE207-A8C7-9D11-7F60-2A13F4477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573463"/>
            <a:ext cx="3603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0">
            <a:extLst>
              <a:ext uri="{FF2B5EF4-FFF2-40B4-BE49-F238E27FC236}">
                <a16:creationId xmlns:a16="http://schemas.microsoft.com/office/drawing/2014/main" id="{7B5E9221-468C-003E-5532-7A5A08B372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7900" y="4005263"/>
            <a:ext cx="3603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1">
            <a:extLst>
              <a:ext uri="{FF2B5EF4-FFF2-40B4-BE49-F238E27FC236}">
                <a16:creationId xmlns:a16="http://schemas.microsoft.com/office/drawing/2014/main" id="{CED94285-E434-CC9D-2260-272A79F27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3573463"/>
            <a:ext cx="360362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22">
            <a:extLst>
              <a:ext uri="{FF2B5EF4-FFF2-40B4-BE49-F238E27FC236}">
                <a16:creationId xmlns:a16="http://schemas.microsoft.com/office/drawing/2014/main" id="{8BE35F87-BEDB-5CC9-1220-C1106B5FB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4005263"/>
            <a:ext cx="360362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Line 24">
            <a:extLst>
              <a:ext uri="{FF2B5EF4-FFF2-40B4-BE49-F238E27FC236}">
                <a16:creationId xmlns:a16="http://schemas.microsoft.com/office/drawing/2014/main" id="{F3B10574-0579-235E-ADD0-64AD7929A4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3573463"/>
            <a:ext cx="3603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1769" name="Object 25">
            <a:extLst>
              <a:ext uri="{FF2B5EF4-FFF2-40B4-BE49-F238E27FC236}">
                <a16:creationId xmlns:a16="http://schemas.microsoft.com/office/drawing/2014/main" id="{83C695BF-2CA6-86E9-0D97-75401BC72F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3863" y="4941888"/>
          <a:ext cx="32480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11900" imgH="6438900" progId="Equation.3">
                  <p:embed/>
                </p:oleObj>
              </mc:Choice>
              <mc:Fallback>
                <p:oleObj name="Equation" r:id="rId5" imgW="19011900" imgH="6438900" progId="Equation.3">
                  <p:embed/>
                  <p:pic>
                    <p:nvPicPr>
                      <p:cNvPr id="31769" name="Object 25">
                        <a:extLst>
                          <a:ext uri="{FF2B5EF4-FFF2-40B4-BE49-F238E27FC236}">
                            <a16:creationId xmlns:a16="http://schemas.microsoft.com/office/drawing/2014/main" id="{83C695BF-2CA6-86E9-0D97-75401BC72F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3" y="4941888"/>
                        <a:ext cx="3248025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70" name="Text Box 26">
            <a:extLst>
              <a:ext uri="{FF2B5EF4-FFF2-40B4-BE49-F238E27FC236}">
                <a16:creationId xmlns:a16="http://schemas.microsoft.com/office/drawing/2014/main" id="{017C03E8-1000-962C-441E-CDECA139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" y="4643438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folHlink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5DE10F5-F906-C02E-CB0C-1A484029B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Conclusion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9B4FDDC-52FB-8CB4-3C38-2A0C32E415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2875"/>
            <a:ext cx="8363272" cy="4464397"/>
          </a:xfrm>
        </p:spPr>
        <p:txBody>
          <a:bodyPr>
            <a:normAutofit lnSpcReduction="10000"/>
          </a:bodyPr>
          <a:lstStyle/>
          <a:p>
            <a:pPr algn="l" rtl="0">
              <a:buFontTx/>
              <a:buNone/>
            </a:pPr>
            <a:r>
              <a:rPr lang="en-US" altLang="en-US" dirty="0"/>
              <a:t>Run the algorithm </a:t>
            </a:r>
            <a:r>
              <a:rPr lang="en-US" altLang="en-US" dirty="0">
                <a:solidFill>
                  <a:srgbClr val="C00000"/>
                </a:solidFill>
              </a:rPr>
              <a:t>O(n²) </a:t>
            </a:r>
            <a:r>
              <a:rPr lang="en-US" altLang="en-US" dirty="0"/>
              <a:t>times and expect to get </a:t>
            </a:r>
            <a:r>
              <a:rPr lang="en-US" altLang="en-US" dirty="0">
                <a:solidFill>
                  <a:srgbClr val="C00000"/>
                </a:solidFill>
              </a:rPr>
              <a:t>C</a:t>
            </a:r>
            <a:r>
              <a:rPr lang="en-US" altLang="en-US" dirty="0"/>
              <a:t> with constant probability.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Total time:</a:t>
            </a: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No better than Ford-Fulkerson!</a:t>
            </a: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Can we do better? – Story for some other day!</a:t>
            </a:r>
          </a:p>
        </p:txBody>
      </p:sp>
      <p:graphicFrame>
        <p:nvGraphicFramePr>
          <p:cNvPr id="37892" name="Object 4">
            <a:extLst>
              <a:ext uri="{FF2B5EF4-FFF2-40B4-BE49-F238E27FC236}">
                <a16:creationId xmlns:a16="http://schemas.microsoft.com/office/drawing/2014/main" id="{F2EBFCDC-9D19-0800-67C3-CA1C73B4A5B7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2997200"/>
          <a:ext cx="169545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59900" imgH="5270500" progId="Equation.3">
                  <p:embed/>
                </p:oleObj>
              </mc:Choice>
              <mc:Fallback>
                <p:oleObj name="Equation" r:id="rId2" imgW="9359900" imgH="5270500" progId="Equation.3">
                  <p:embed/>
                  <p:pic>
                    <p:nvPicPr>
                      <p:cNvPr id="37892" name="Object 4">
                        <a:extLst>
                          <a:ext uri="{FF2B5EF4-FFF2-40B4-BE49-F238E27FC236}">
                            <a16:creationId xmlns:a16="http://schemas.microsoft.com/office/drawing/2014/main" id="{F2EBFCDC-9D19-0800-67C3-CA1C73B4A5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997200"/>
                        <a:ext cx="1695450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04F8-02F4-71FB-39CF-35C079B4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Water versus Dal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0BE77-EEAB-96B0-180C-90E48BCC2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latin typeface="Palatino" pitchFamily="2" charset="77"/>
              <a:ea typeface="Palatino" pitchFamily="2" charset="77"/>
            </a:endParaRPr>
          </a:p>
          <a:p>
            <a:endParaRPr lang="en-US" sz="4000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4000" b="1" dirty="0">
                <a:latin typeface="Palatino" pitchFamily="2" charset="77"/>
                <a:ea typeface="Palatino" pitchFamily="2" charset="77"/>
              </a:rPr>
              <a:t>What played the role of Water? </a:t>
            </a:r>
          </a:p>
          <a:p>
            <a:endParaRPr lang="en-US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4000" b="1" dirty="0">
                <a:latin typeface="Palatino" pitchFamily="2" charset="77"/>
                <a:ea typeface="Palatino" pitchFamily="2" charset="77"/>
              </a:rPr>
              <a:t>What played the role of Dal?</a:t>
            </a:r>
          </a:p>
        </p:txBody>
      </p:sp>
    </p:spTree>
    <p:extLst>
      <p:ext uri="{BB962C8B-B14F-4D97-AF65-F5344CB8AC3E}">
        <p14:creationId xmlns:p14="http://schemas.microsoft.com/office/powerpoint/2010/main" val="2452075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A64C4-CD8F-C4D5-A076-8149CFFE4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19A78-24FE-DD7C-1A06-C18D069C4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Mistral" panose="03090702030407020403" pitchFamily="66" charset="0"/>
              </a:rPr>
              <a:t>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C00000"/>
                </a:solidFill>
                <a:latin typeface="Mistral" panose="03090702030407020403" pitchFamily="66" charset="0"/>
                <a:ea typeface="PilGi" pitchFamily="2" charset="-127"/>
              </a:rPr>
              <a:t>Random </a:t>
            </a:r>
            <a:r>
              <a:rPr lang="en-US" sz="5400" dirty="0" err="1">
                <a:solidFill>
                  <a:srgbClr val="C00000"/>
                </a:solidFill>
                <a:latin typeface="Mistral" panose="03090702030407020403" pitchFamily="66" charset="0"/>
                <a:ea typeface="PilGi" pitchFamily="2" charset="-127"/>
              </a:rPr>
              <a:t>DeSelection</a:t>
            </a:r>
            <a:endParaRPr lang="en-US" sz="5400" dirty="0">
              <a:solidFill>
                <a:srgbClr val="C00000"/>
              </a:solidFill>
              <a:latin typeface="Mistral" panose="03090702030407020403" pitchFamily="66" charset="0"/>
              <a:ea typeface="PilGi" pitchFamily="2" charset="-127"/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7030A0"/>
                </a:solidFill>
                <a:latin typeface="Mistral" panose="03090702030407020403" pitchFamily="66" charset="0"/>
                <a:ea typeface="PilGi" pitchFamily="2" charset="-127"/>
              </a:rPr>
              <a:t>k-Cut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05A26C-4ED7-3C49-8DFB-F23D328CA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12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0B57A-E3F1-F8C9-AA60-E7A4BADB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E63F-C012-484B-6079-BF294C21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b="1" dirty="0">
                <a:latin typeface="Agency FB" panose="020B0503020202020204" pitchFamily="34" charset="77"/>
              </a:rPr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629B2-939D-41EA-73AF-670A3F0C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algn="l">
              <a:buFontTx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algn="l"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Input:</a:t>
            </a:r>
            <a:r>
              <a:rPr lang="en-US" altLang="en-US" dirty="0"/>
              <a:t> </a:t>
            </a:r>
            <a:r>
              <a:rPr lang="nb-NO" sz="3200" dirty="0"/>
              <a:t>Graph </a:t>
            </a:r>
            <a:r>
              <a:rPr lang="nb-NO" sz="3200" dirty="0">
                <a:solidFill>
                  <a:srgbClr val="C00000"/>
                </a:solidFill>
              </a:rPr>
              <a:t>G=(V,E)</a:t>
            </a:r>
          </a:p>
          <a:p>
            <a:pPr algn="l">
              <a:buFontTx/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>
                <a:solidFill>
                  <a:srgbClr val="FF0000"/>
                </a:solidFill>
              </a:rPr>
              <a:t>Output:</a:t>
            </a:r>
            <a:r>
              <a:rPr lang="en-US" altLang="en-US" dirty="0"/>
              <a:t> A smallest-size set of edges </a:t>
            </a:r>
            <a:r>
              <a:rPr lang="nb-NO" sz="3200" dirty="0">
                <a:solidFill>
                  <a:srgbClr val="C00000"/>
                </a:solidFill>
              </a:rPr>
              <a:t>E’</a:t>
            </a:r>
            <a:r>
              <a:rPr lang="en-US" altLang="en-US" dirty="0"/>
              <a:t> such that </a:t>
            </a:r>
            <a:r>
              <a:rPr lang="en-US" altLang="en-US" i="1" dirty="0"/>
              <a:t>        </a:t>
            </a:r>
            <a:r>
              <a:rPr lang="nb-NO" sz="3200" dirty="0">
                <a:solidFill>
                  <a:srgbClr val="C00000"/>
                </a:solidFill>
              </a:rPr>
              <a:t>G=(V,E-E’) </a:t>
            </a:r>
            <a:r>
              <a:rPr lang="nb-NO" sz="3200" dirty="0"/>
              <a:t>has at </a:t>
            </a:r>
            <a:r>
              <a:rPr lang="nb-NO" sz="3200" dirty="0" err="1"/>
              <a:t>least</a:t>
            </a:r>
            <a:r>
              <a:rPr lang="nb-NO" sz="3200" dirty="0"/>
              <a:t> </a:t>
            </a:r>
            <a:r>
              <a:rPr lang="nb-NO" sz="3200" dirty="0">
                <a:solidFill>
                  <a:srgbClr val="C00000"/>
                </a:solidFill>
              </a:rPr>
              <a:t>k </a:t>
            </a:r>
            <a:r>
              <a:rPr lang="en-US" altLang="en-US" dirty="0"/>
              <a:t>connected components.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k=2</a:t>
            </a:r>
            <a:r>
              <a:rPr lang="en-US" dirty="0"/>
              <a:t> is the Global </a:t>
            </a:r>
            <a:r>
              <a:rPr lang="en-US" dirty="0" err="1"/>
              <a:t>Mincut</a:t>
            </a:r>
            <a:r>
              <a:rPr lang="en-US" dirty="0"/>
              <a:t> problem.</a:t>
            </a:r>
          </a:p>
        </p:txBody>
      </p:sp>
    </p:spTree>
    <p:extLst>
      <p:ext uri="{BB962C8B-B14F-4D97-AF65-F5344CB8AC3E}">
        <p14:creationId xmlns:p14="http://schemas.microsoft.com/office/powerpoint/2010/main" val="1505385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EC082-451D-D3BD-691C-865D5C65B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615227D-22B0-A2CB-4F6F-761B6ABD5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Karger’s Randomized Algorithm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877412B-913E-BB76-5D97-2E5DBE0D4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Repeat Until 2k nodes left: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/>
              <a:t>	1. choose edge at random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/>
              <a:t>	2. “contract” edge</a:t>
            </a: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When only 2k node left:</a:t>
            </a:r>
          </a:p>
          <a:p>
            <a:pPr>
              <a:lnSpc>
                <a:spcPct val="90000"/>
              </a:lnSpc>
              <a:buNone/>
            </a:pPr>
            <a:r>
              <a:rPr lang="en-US" altLang="en-US" dirty="0"/>
              <a:t>	</a:t>
            </a:r>
            <a:r>
              <a:rPr lang="en-US" sz="3200" dirty="0"/>
              <a:t>Return a random k-partition of what remains as k cut. </a:t>
            </a:r>
            <a:endParaRPr lang="en-US" altLang="en-US" dirty="0"/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Time: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C00000"/>
                </a:solidFill>
              </a:rPr>
              <a:t>O(|E|)=O(n²)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9DA222B1-9E7B-96D6-4850-D02D0E49C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57338"/>
            <a:ext cx="8208963" cy="33115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89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CD9AA-A1DF-D38C-045D-BE25D132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749800C-E980-878A-BAA8-3A2D7184D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Rectangle 3">
                <a:extLst>
                  <a:ext uri="{FF2B5EF4-FFF2-40B4-BE49-F238E27FC236}">
                    <a16:creationId xmlns:a16="http://schemas.microsoft.com/office/drawing/2014/main" id="{2168FF72-B79C-EFE7-ACD2-ED31091779F7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12875"/>
                <a:ext cx="8363272" cy="554451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Finds the </a:t>
                </a:r>
                <a:r>
                  <a:rPr lang="en-US" sz="3600" dirty="0" err="1"/>
                  <a:t>mincut</a:t>
                </a:r>
                <a:r>
                  <a:rPr lang="en-US" sz="3600" dirty="0"/>
                  <a:t> with probability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sz="3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36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sup>
                    </m:sSup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US" sz="3600" b="1" dirty="0">
                    <a:solidFill>
                      <a:srgbClr val="0000FF"/>
                    </a:solidFill>
                  </a:rPr>
                  <a:t>Proof:  </a:t>
                </a:r>
                <a:r>
                  <a:rPr lang="en-US" sz="3600" dirty="0"/>
                  <a:t>when r vertices remain, probability to contract an edge in OPT is</a:t>
                </a:r>
                <a:endParaRPr lang="en-US" altLang="en-US" sz="3600" dirty="0"/>
              </a:p>
            </p:txBody>
          </p:sp>
        </mc:Choice>
        <mc:Fallback xmlns="">
          <p:sp>
            <p:nvSpPr>
              <p:cNvPr id="37891" name="Rectangle 3">
                <a:extLst>
                  <a:ext uri="{FF2B5EF4-FFF2-40B4-BE49-F238E27FC236}">
                    <a16:creationId xmlns:a16="http://schemas.microsoft.com/office/drawing/2014/main" id="{2168FF72-B79C-EFE7-ACD2-ED31091779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12875"/>
                <a:ext cx="8363272" cy="5544517"/>
              </a:xfrm>
              <a:blipFill>
                <a:blip r:embed="rId2"/>
                <a:stretch>
                  <a:fillRect l="-2276" t="-1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24FF9-2642-3FCA-DA8A-6DE31F3A3191}"/>
                  </a:ext>
                </a:extLst>
              </p:cNvPr>
              <p:cNvSpPr/>
              <p:nvPr/>
            </p:nvSpPr>
            <p:spPr>
              <a:xfrm>
                <a:off x="1052563" y="4195125"/>
                <a:ext cx="997388" cy="6613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𝑂𝑃𝑇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edges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BD24FF9-2642-3FCA-DA8A-6DE31F3A3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63" y="4195125"/>
                <a:ext cx="997388" cy="661335"/>
              </a:xfrm>
              <a:prstGeom prst="rect">
                <a:avLst/>
              </a:prstGeom>
              <a:blipFill>
                <a:blip r:embed="rId3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D214006-E514-9444-5C78-9516A3468C23}"/>
              </a:ext>
            </a:extLst>
          </p:cNvPr>
          <p:cNvSpPr txBox="1"/>
          <p:nvPr/>
        </p:nvSpPr>
        <p:spPr>
          <a:xfrm>
            <a:off x="2797629" y="55408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88BB33-7256-41DE-51CF-C8193EA69E9E}"/>
                  </a:ext>
                </a:extLst>
              </p:cNvPr>
              <p:cNvSpPr/>
              <p:nvPr/>
            </p:nvSpPr>
            <p:spPr>
              <a:xfrm>
                <a:off x="2023113" y="4195125"/>
                <a:ext cx="4921091" cy="67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≤    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average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smallest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degrees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average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all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degrees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)/2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88BB33-7256-41DE-51CF-C8193EA69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113" y="4195125"/>
                <a:ext cx="4921091" cy="678455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2DCEDD-B2B7-7FFF-5275-1AAD9DC78D32}"/>
                  </a:ext>
                </a:extLst>
              </p:cNvPr>
              <p:cNvSpPr txBox="1"/>
              <p:nvPr/>
            </p:nvSpPr>
            <p:spPr>
              <a:xfrm>
                <a:off x="457201" y="5491226"/>
                <a:ext cx="8208094" cy="869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Pr[OPT survives contraction]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 </m:t>
                    </m:r>
                    <m:nary>
                      <m:naryPr>
                        <m:chr m:val="∏"/>
                        <m:subHide m:val="on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(1 −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)≈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⁡(−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2(</m:t>
                        </m:r>
                        <m:r>
                          <a:rPr lang="en-US" sz="2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2DCEDD-B2B7-7FFF-5275-1AAD9DC78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5491226"/>
                <a:ext cx="8208094" cy="869982"/>
              </a:xfrm>
              <a:prstGeom prst="rect">
                <a:avLst/>
              </a:prstGeom>
              <a:blipFill>
                <a:blip r:embed="rId5"/>
                <a:stretch>
                  <a:fillRect l="-773" t="-44286" b="-3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2B5D3-79F2-F4A8-724A-B22A879313F8}"/>
                  </a:ext>
                </a:extLst>
              </p:cNvPr>
              <p:cNvSpPr txBox="1"/>
              <p:nvPr/>
            </p:nvSpPr>
            <p:spPr>
              <a:xfrm>
                <a:off x="6944204" y="4280027"/>
                <a:ext cx="1721090" cy="6181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≤     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2B5D3-79F2-F4A8-724A-B22A87931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204" y="4280027"/>
                <a:ext cx="1721090" cy="618118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291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E1AB4-00CE-F08A-AB6D-CC6B470AA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EBBF-D56F-897F-4F6B-772656D8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Water versus Dal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FD07A-E3FB-34DD-8DBF-A405D301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latin typeface="Palatino" pitchFamily="2" charset="77"/>
              <a:ea typeface="Palatino" pitchFamily="2" charset="77"/>
            </a:endParaRPr>
          </a:p>
          <a:p>
            <a:endParaRPr lang="en-US" sz="4000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4000" b="1" dirty="0">
                <a:latin typeface="Palatino" pitchFamily="2" charset="77"/>
                <a:ea typeface="Palatino" pitchFamily="2" charset="77"/>
              </a:rPr>
              <a:t>What played the role of Water? </a:t>
            </a:r>
          </a:p>
          <a:p>
            <a:endParaRPr lang="en-US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4000" b="1" dirty="0">
                <a:latin typeface="Palatino" pitchFamily="2" charset="77"/>
                <a:ea typeface="Palatino" pitchFamily="2" charset="77"/>
              </a:rPr>
              <a:t>What played the role of Dal?</a:t>
            </a:r>
          </a:p>
        </p:txBody>
      </p:sp>
    </p:spTree>
    <p:extLst>
      <p:ext uri="{BB962C8B-B14F-4D97-AF65-F5344CB8AC3E}">
        <p14:creationId xmlns:p14="http://schemas.microsoft.com/office/powerpoint/2010/main" val="102623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6C9D-B9EC-53FB-B00B-358DB8459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Global </a:t>
            </a:r>
            <a:r>
              <a:rPr lang="en-US" b="1" dirty="0" err="1">
                <a:latin typeface="Palatino" pitchFamily="2" charset="77"/>
                <a:ea typeface="Palatino" pitchFamily="2" charset="77"/>
              </a:rPr>
              <a:t>Mincut</a:t>
            </a:r>
            <a:endParaRPr lang="en-US" b="1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D9949-F220-A82D-D62E-7D1CA1FE5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Tx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algn="l"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Input:</a:t>
            </a:r>
            <a:r>
              <a:rPr lang="en-US" altLang="en-US" dirty="0"/>
              <a:t> </a:t>
            </a:r>
            <a:r>
              <a:rPr lang="nb-NO" sz="3200" dirty="0"/>
              <a:t>Graph </a:t>
            </a:r>
            <a:r>
              <a:rPr lang="nb-NO" sz="3200" dirty="0">
                <a:solidFill>
                  <a:srgbClr val="C00000"/>
                </a:solidFill>
              </a:rPr>
              <a:t>G=(V,E)</a:t>
            </a:r>
          </a:p>
          <a:p>
            <a:pPr algn="l">
              <a:buFontTx/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dirty="0">
                <a:solidFill>
                  <a:srgbClr val="FF0000"/>
                </a:solidFill>
              </a:rPr>
              <a:t>Output:</a:t>
            </a:r>
            <a:r>
              <a:rPr lang="en-US" altLang="en-US" dirty="0"/>
              <a:t> A smallest-size set of edges </a:t>
            </a:r>
            <a:r>
              <a:rPr lang="nb-NO" sz="3200" dirty="0">
                <a:solidFill>
                  <a:srgbClr val="C00000"/>
                </a:solidFill>
              </a:rPr>
              <a:t>E’</a:t>
            </a:r>
            <a:r>
              <a:rPr lang="en-US" altLang="en-US" dirty="0"/>
              <a:t> such that </a:t>
            </a:r>
            <a:r>
              <a:rPr lang="en-US" altLang="en-US" i="1" dirty="0"/>
              <a:t>        </a:t>
            </a:r>
            <a:r>
              <a:rPr lang="nb-NO" sz="3200" dirty="0">
                <a:solidFill>
                  <a:srgbClr val="C00000"/>
                </a:solidFill>
              </a:rPr>
              <a:t>G=(V,E-E’) </a:t>
            </a:r>
            <a:r>
              <a:rPr lang="en-US" altLang="en-US" dirty="0"/>
              <a:t>is not connected.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0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2DE0-E491-6A03-8C38-8AEAEFAD7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6CBF8-6AC4-5523-C8C0-6349E82F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Random </a:t>
            </a:r>
            <a:r>
              <a:rPr lang="en-US" sz="4400" b="1" dirty="0" err="1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DeSelection</a:t>
            </a:r>
            <a:r>
              <a:rPr lang="en-US" sz="44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 in Exponential World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(or Randomized Contraction)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(IKPR</a:t>
            </a:r>
            <a:r>
              <a:rPr lang="en-US" sz="4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 </a:t>
            </a:r>
            <a:r>
              <a:rPr lang="en-US" sz="44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ITCS 2024)</a:t>
            </a:r>
          </a:p>
        </p:txBody>
      </p:sp>
    </p:spTree>
    <p:extLst>
      <p:ext uri="{BB962C8B-B14F-4D97-AF65-F5344CB8AC3E}">
        <p14:creationId xmlns:p14="http://schemas.microsoft.com/office/powerpoint/2010/main" val="4199699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0135-2BDC-C4B1-8017-8F460308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Amenable Problems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0A4496-C571-0717-B030-9586A0ADEF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Cut Problems:  </a:t>
                </a:r>
                <a:r>
                  <a:rPr lang="en-US" b="1" dirty="0">
                    <a:latin typeface="Agency FB" panose="020B0503020202020204" pitchFamily="34" charset="77"/>
                    <a:ea typeface="Palatino" pitchFamily="2" charset="77"/>
                  </a:rPr>
                  <a:t>Edge Multiway Cut,  k-Cut, Edge </a:t>
                </a:r>
                <a:r>
                  <a:rPr lang="en-US" b="1" dirty="0" err="1">
                    <a:latin typeface="Agency FB" panose="020B0503020202020204" pitchFamily="34" charset="77"/>
                    <a:ea typeface="Palatino" pitchFamily="2" charset="77"/>
                  </a:rPr>
                  <a:t>Multicut</a:t>
                </a:r>
                <a:r>
                  <a:rPr lang="en-US" b="1" dirty="0">
                    <a:latin typeface="Agency FB" panose="020B0503020202020204" pitchFamily="34" charset="77"/>
                    <a:ea typeface="Palatino" pitchFamily="2" charset="77"/>
                  </a:rPr>
                  <a:t>, Edge Bisection, Edge Odd Cycle Transversal </a:t>
                </a:r>
              </a:p>
              <a:p>
                <a:pPr marL="0" indent="0">
                  <a:buNone/>
                </a:pPr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Graph Problems: </a:t>
                </a:r>
                <a:r>
                  <a:rPr lang="en-US" b="1" dirty="0">
                    <a:latin typeface="Agency FB" panose="020B0503020202020204" pitchFamily="34" charset="77"/>
                    <a:ea typeface="Palatino" pitchFamily="2" charset="77"/>
                  </a:rPr>
                  <a:t>Edge Deletion Problems to a  graph class</a:t>
                </a:r>
              </a:p>
              <a:p>
                <a:pPr marL="0" indent="0">
                  <a:buNone/>
                </a:pPr>
                <a:endParaRPr lang="en-US" sz="320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that are closed under contraction</a:t>
                </a:r>
                <a:r>
                  <a:rPr lang="en-US" dirty="0"/>
                  <a:t>s.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Examples: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Interval Graphs, Chordal Graphs, Cluster Graphs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0A4496-C571-0717-B030-9586A0ADEF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3922" r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D28FF-2784-FB7A-AEA9-11A2F227681A}"/>
                  </a:ext>
                </a:extLst>
              </p:cNvPr>
              <p:cNvSpPr txBox="1"/>
              <p:nvPr/>
            </p:nvSpPr>
            <p:spPr>
              <a:xfrm>
                <a:off x="755576" y="4005064"/>
                <a:ext cx="496855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D28FF-2784-FB7A-AEA9-11A2F2276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05064"/>
                <a:ext cx="4968552" cy="430887"/>
              </a:xfrm>
              <a:prstGeom prst="rect">
                <a:avLst/>
              </a:prstGeom>
              <a:blipFill>
                <a:blip r:embed="rId3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60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D33A-3D7A-91E1-6122-46369346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D2C3-F437-CB16-C562-6487AEA22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gency FB" panose="020B0503020202020204" pitchFamily="34" charset="77"/>
              </a:rPr>
              <a:t>Edge </a:t>
            </a:r>
            <a:r>
              <a:rPr lang="en-US" b="1" dirty="0" err="1">
                <a:latin typeface="Agency FB" panose="020B0503020202020204" pitchFamily="34" charset="77"/>
              </a:rPr>
              <a:t>Multicut</a:t>
            </a:r>
            <a:endParaRPr lang="en-US" b="1" dirty="0">
              <a:latin typeface="Agency FB" panose="020B050302020202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58DA1-27E5-DB95-79E5-850873812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l">
                  <a:buFontTx/>
                  <a:buNone/>
                </a:pPr>
                <a:endParaRPr lang="en-US" altLang="en-US" dirty="0">
                  <a:solidFill>
                    <a:srgbClr val="FF0000"/>
                  </a:solidFill>
                </a:endParaRPr>
              </a:p>
              <a:p>
                <a:pPr>
                  <a:buNone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Input:</a:t>
                </a:r>
                <a:r>
                  <a:rPr lang="en-US" altLang="en-US" dirty="0"/>
                  <a:t> </a:t>
                </a:r>
                <a:r>
                  <a:rPr lang="nb-NO" sz="3200" dirty="0"/>
                  <a:t>Graph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G=(V,E)</a:t>
                </a:r>
                <a:r>
                  <a:rPr lang="nb-NO" sz="3200" dirty="0"/>
                  <a:t>,</a:t>
                </a:r>
                <a:r>
                  <a:rPr lang="nb-NO" sz="3200" dirty="0">
                    <a:solidFill>
                      <a:srgbClr val="C00000"/>
                    </a:solidFill>
                  </a:rPr>
                  <a:t> </a:t>
                </a:r>
                <a:r>
                  <a:rPr lang="nb-NO" sz="3200" dirty="0"/>
                  <a:t>and</a:t>
                </a:r>
                <a:r>
                  <a:rPr lang="nb-NO" sz="3200" dirty="0">
                    <a:solidFill>
                      <a:srgbClr val="C00000"/>
                    </a:solidFill>
                  </a:rPr>
                  <a:t> </a:t>
                </a:r>
                <a:r>
                  <a:rPr lang="nb-NO" sz="3200" dirty="0"/>
                  <a:t>terminal pairs,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nb-NO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nb-NO" i="1" baseline="-25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nb-NO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en-US" i="1" dirty="0">
                            <a:solidFill>
                              <a:srgbClr val="C00000"/>
                            </a:solidFill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altLang="en-US" i="1" baseline="-25000" dirty="0">
                            <a:solidFill>
                              <a:srgbClr val="C00000"/>
                            </a:solidFill>
                          </a:rPr>
                          <m:t>i</m:t>
                        </m:r>
                      </m:e>
                    </m:d>
                  </m:oMath>
                </a14:m>
                <a:r>
                  <a:rPr lang="nb-NO" sz="3200" dirty="0"/>
                  <a:t>,</a:t>
                </a:r>
                <a:r>
                  <a:rPr lang="nb-NO" dirty="0">
                    <a:solidFill>
                      <a:srgbClr val="C00000"/>
                    </a:solidFill>
                  </a:rPr>
                  <a:t>  </a:t>
                </a:r>
                <a:r>
                  <a:rPr lang="nb-NO" i="1" dirty="0">
                    <a:solidFill>
                      <a:srgbClr val="C00000"/>
                    </a:solidFill>
                  </a:rPr>
                  <a:t>i </a:t>
                </a:r>
                <a14:m>
                  <m:oMath xmlns:m="http://schemas.openxmlformats.org/officeDocument/2006/math">
                    <m:r>
                      <a:rPr lang="nb-NO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1,2,…,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nb-NO" sz="3200" dirty="0">
                  <a:solidFill>
                    <a:srgbClr val="C00000"/>
                  </a:solidFill>
                </a:endParaRPr>
              </a:p>
              <a:p>
                <a:pPr>
                  <a:buNone/>
                </a:pPr>
                <a:endParaRPr lang="en-US" altLang="en-US" dirty="0"/>
              </a:p>
              <a:p>
                <a:pPr>
                  <a:buNone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Output:</a:t>
                </a:r>
                <a:r>
                  <a:rPr lang="en-US" altLang="en-US" dirty="0"/>
                  <a:t> A smallest-size set of edges </a:t>
                </a:r>
                <a:r>
                  <a:rPr lang="nb-NO" sz="3200" dirty="0">
                    <a:solidFill>
                      <a:srgbClr val="C00000"/>
                    </a:solidFill>
                  </a:rPr>
                  <a:t>E’</a:t>
                </a:r>
                <a:r>
                  <a:rPr lang="en-US" altLang="en-US" dirty="0"/>
                  <a:t> such that in</a:t>
                </a:r>
                <a:r>
                  <a:rPr lang="en-US" altLang="en-US" i="1" dirty="0"/>
                  <a:t>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G=(V,E-E’)</a:t>
                </a:r>
                <a:r>
                  <a:rPr lang="nb-NO" sz="3200" dirty="0"/>
                  <a:t>,</a:t>
                </a:r>
                <a:r>
                  <a:rPr lang="nb-NO" sz="3200" dirty="0">
                    <a:solidFill>
                      <a:srgbClr val="C00000"/>
                    </a:solidFill>
                  </a:rPr>
                  <a:t> </a:t>
                </a:r>
                <a:r>
                  <a:rPr lang="nb-NO" sz="3200" dirty="0" err="1"/>
                  <a:t>no</a:t>
                </a:r>
                <a:r>
                  <a:rPr lang="nb-NO" sz="3200" dirty="0"/>
                  <a:t> </a:t>
                </a:r>
                <a:r>
                  <a:rPr lang="nb-NO" sz="3200" i="1" dirty="0">
                    <a:solidFill>
                      <a:srgbClr val="C00000"/>
                    </a:solidFill>
                  </a:rPr>
                  <a:t>s</a:t>
                </a:r>
                <a:r>
                  <a:rPr lang="nb-NO" sz="3200" i="1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nb-NO" sz="3200" dirty="0"/>
                  <a:t> and </a:t>
                </a:r>
                <a:r>
                  <a:rPr lang="nb-NO" sz="3200" i="1" dirty="0">
                    <a:solidFill>
                      <a:srgbClr val="C00000"/>
                    </a:solidFill>
                  </a:rPr>
                  <a:t>t</a:t>
                </a:r>
                <a:r>
                  <a:rPr lang="nb-NO" sz="3200" i="1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nb-NO" sz="3200" dirty="0"/>
                  <a:t> </a:t>
                </a:r>
                <a:r>
                  <a:rPr lang="nb-NO" sz="3200" dirty="0" err="1"/>
                  <a:t>are</a:t>
                </a:r>
                <a:r>
                  <a:rPr lang="nb-NO" sz="3200" dirty="0"/>
                  <a:t> in </a:t>
                </a:r>
                <a:r>
                  <a:rPr lang="nb-NO" sz="3200" dirty="0" err="1"/>
                  <a:t>the</a:t>
                </a:r>
                <a:r>
                  <a:rPr lang="nb-NO" sz="3200" dirty="0"/>
                  <a:t> same </a:t>
                </a:r>
                <a:r>
                  <a:rPr lang="nb-NO" sz="3200" dirty="0" err="1"/>
                  <a:t>connected</a:t>
                </a:r>
                <a:r>
                  <a:rPr lang="nb-NO" sz="3200" dirty="0"/>
                  <a:t> </a:t>
                </a:r>
                <a:r>
                  <a:rPr lang="nb-NO" sz="3200" dirty="0" err="1"/>
                  <a:t>components</a:t>
                </a:r>
                <a:r>
                  <a:rPr lang="nb-NO" sz="3200" dirty="0"/>
                  <a:t>. </a:t>
                </a:r>
                <a:endParaRPr lang="en-US" i="1" baseline="-25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A58DA1-27E5-DB95-79E5-850873812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r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704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2C49E-0F3F-5257-A8F8-A5298A15A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7010-1239-35F9-4665-41B3D14F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Interval/Chordal/Cluster Edge 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5F766-99BB-841B-EAB3-44291D5A7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Tx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en-US" dirty="0">
                <a:solidFill>
                  <a:srgbClr val="FF0000"/>
                </a:solidFill>
              </a:rPr>
              <a:t>Input:</a:t>
            </a:r>
            <a:r>
              <a:rPr lang="en-US" altLang="en-US" dirty="0"/>
              <a:t> </a:t>
            </a:r>
            <a:r>
              <a:rPr lang="nb-NO" sz="3200" dirty="0"/>
              <a:t>Graph </a:t>
            </a:r>
            <a:r>
              <a:rPr lang="nb-NO" sz="3200" dirty="0">
                <a:solidFill>
                  <a:srgbClr val="C00000"/>
                </a:solidFill>
              </a:rPr>
              <a:t>G=(V,E)</a:t>
            </a:r>
          </a:p>
          <a:p>
            <a:pPr>
              <a:buNone/>
            </a:pPr>
            <a:r>
              <a:rPr lang="en-US" altLang="en-US" dirty="0">
                <a:solidFill>
                  <a:srgbClr val="FF0000"/>
                </a:solidFill>
              </a:rPr>
              <a:t>Output:</a:t>
            </a:r>
            <a:r>
              <a:rPr lang="en-US" altLang="en-US" dirty="0"/>
              <a:t> A smallest-size set of edges </a:t>
            </a:r>
            <a:r>
              <a:rPr lang="nb-NO" sz="3200" dirty="0">
                <a:solidFill>
                  <a:srgbClr val="C00000"/>
                </a:solidFill>
              </a:rPr>
              <a:t>E’</a:t>
            </a:r>
            <a:r>
              <a:rPr lang="en-US" altLang="en-US" dirty="0"/>
              <a:t> such that </a:t>
            </a:r>
            <a:r>
              <a:rPr lang="nb-NO" sz="3200" dirty="0">
                <a:solidFill>
                  <a:srgbClr val="C00000"/>
                </a:solidFill>
              </a:rPr>
              <a:t>G=(V,E-E’)</a:t>
            </a:r>
            <a:r>
              <a:rPr lang="nb-NO" dirty="0">
                <a:solidFill>
                  <a:srgbClr val="C00000"/>
                </a:solidFill>
              </a:rPr>
              <a:t> </a:t>
            </a:r>
            <a:r>
              <a:rPr lang="nb-NO" dirty="0"/>
              <a:t>is an </a:t>
            </a:r>
            <a:r>
              <a:rPr lang="nb-NO" dirty="0" err="1"/>
              <a:t>interval</a:t>
            </a:r>
            <a:r>
              <a:rPr lang="nb-NO" dirty="0"/>
              <a:t>/</a:t>
            </a:r>
            <a:r>
              <a:rPr lang="nb-NO" dirty="0" err="1"/>
              <a:t>chordal</a:t>
            </a:r>
            <a:r>
              <a:rPr lang="nb-NO" dirty="0"/>
              <a:t>/</a:t>
            </a:r>
            <a:r>
              <a:rPr lang="nb-NO" dirty="0" err="1"/>
              <a:t>cluster</a:t>
            </a:r>
            <a:r>
              <a:rPr lang="nb-NO" dirty="0"/>
              <a:t> </a:t>
            </a:r>
            <a:r>
              <a:rPr lang="nb-NO" dirty="0" err="1"/>
              <a:t>graphs</a:t>
            </a:r>
            <a:r>
              <a:rPr lang="nb-NO" dirty="0"/>
              <a:t>. </a:t>
            </a:r>
          </a:p>
          <a:p>
            <a:pPr>
              <a:buNone/>
            </a:pPr>
            <a:endParaRPr lang="nb-NO" dirty="0"/>
          </a:p>
          <a:p>
            <a:pPr>
              <a:buNone/>
            </a:pPr>
            <a:r>
              <a:rPr lang="nb-NO" i="1" baseline="-25000" dirty="0">
                <a:solidFill>
                  <a:srgbClr val="002060"/>
                </a:solidFill>
              </a:rPr>
              <a:t>Cluster Graphs: Disjoint Union </a:t>
            </a:r>
            <a:r>
              <a:rPr lang="nb-NO" i="1" baseline="-25000" dirty="0" err="1">
                <a:solidFill>
                  <a:srgbClr val="002060"/>
                </a:solidFill>
              </a:rPr>
              <a:t>of</a:t>
            </a:r>
            <a:r>
              <a:rPr lang="nb-NO" i="1" baseline="-25000" dirty="0">
                <a:solidFill>
                  <a:srgbClr val="002060"/>
                </a:solidFill>
              </a:rPr>
              <a:t> </a:t>
            </a:r>
            <a:r>
              <a:rPr lang="nb-NO" i="1" baseline="-25000" dirty="0" err="1">
                <a:solidFill>
                  <a:srgbClr val="002060"/>
                </a:solidFill>
              </a:rPr>
              <a:t>Cliques</a:t>
            </a:r>
            <a:endParaRPr lang="en-US" i="1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01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AA271-E797-6278-49E5-194934823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What do we know?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E2E611-9ED4-A63A-316E-5C8184003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NP-complete</a:t>
                </a:r>
                <a:r>
                  <a:rPr lang="en-US" dirty="0"/>
                  <a:t> problems</a:t>
                </a:r>
              </a:p>
              <a:p>
                <a:r>
                  <a:rPr lang="en-US" dirty="0"/>
                  <a:t>Most do not have polynomial time </a:t>
                </a:r>
                <a:r>
                  <a:rPr lang="en-US" dirty="0">
                    <a:solidFill>
                      <a:srgbClr val="0070C0"/>
                    </a:solidFill>
                  </a:rPr>
                  <a:t>constant factor  approximation</a:t>
                </a:r>
                <a:r>
                  <a:rPr lang="en-US" dirty="0"/>
                  <a:t>, (unless, P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NP or UGC)</a:t>
                </a:r>
              </a:p>
              <a:p>
                <a:r>
                  <a:rPr lang="en-US" dirty="0"/>
                  <a:t>Trivial 2</a:t>
                </a:r>
                <a:r>
                  <a:rPr lang="en-US" baseline="30000" dirty="0"/>
                  <a:t>m</a:t>
                </a:r>
                <a:r>
                  <a:rPr lang="en-US" dirty="0"/>
                  <a:t> poly(n) exact algorithm. </a:t>
                </a:r>
              </a:p>
              <a:p>
                <a:pPr marL="0" indent="0" algn="ctr">
                  <a:buNone/>
                </a:pPr>
                <a:r>
                  <a:rPr lang="en-US" i="1" dirty="0">
                    <a:solidFill>
                      <a:srgbClr val="C00000"/>
                    </a:solidFill>
                  </a:rPr>
                  <a:t>Try all possible subsets of edges</a:t>
                </a:r>
              </a:p>
              <a:p>
                <a:pPr marL="0" indent="0" algn="ctr">
                  <a:buNone/>
                </a:pPr>
                <a:endParaRPr lang="en-US" i="1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4000" b="1" dirty="0">
                    <a:solidFill>
                      <a:srgbClr val="002060"/>
                    </a:solidFill>
                    <a:latin typeface="Modern Love Grunge" pitchFamily="82" charset="0"/>
                  </a:rPr>
                  <a:t>Actually, we can do better!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E2E611-9ED4-A63A-316E-5C8184003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7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FF602A1-AA0A-0B13-057B-F593D5A7087B}"/>
              </a:ext>
            </a:extLst>
          </p:cNvPr>
          <p:cNvGrpSpPr/>
          <p:nvPr/>
        </p:nvGrpSpPr>
        <p:grpSpPr>
          <a:xfrm>
            <a:off x="755576" y="527775"/>
            <a:ext cx="5976664" cy="4288433"/>
            <a:chOff x="1835696" y="980728"/>
            <a:chExt cx="5976664" cy="428843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114D92-4448-5606-0E46-F02F106452B4}"/>
                </a:ext>
              </a:extLst>
            </p:cNvPr>
            <p:cNvSpPr/>
            <p:nvPr/>
          </p:nvSpPr>
          <p:spPr>
            <a:xfrm>
              <a:off x="4932040" y="980728"/>
              <a:ext cx="1224136" cy="93610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30B27AD-82C9-0E3B-78B6-FFA18BBA650B}"/>
                </a:ext>
              </a:extLst>
            </p:cNvPr>
            <p:cNvSpPr/>
            <p:nvPr/>
          </p:nvSpPr>
          <p:spPr>
            <a:xfrm>
              <a:off x="1835696" y="1881416"/>
              <a:ext cx="1224136" cy="93610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76244CF-5D43-EC3B-5C15-197C0984617D}"/>
                </a:ext>
              </a:extLst>
            </p:cNvPr>
            <p:cNvSpPr/>
            <p:nvPr/>
          </p:nvSpPr>
          <p:spPr>
            <a:xfrm>
              <a:off x="1835696" y="3861597"/>
              <a:ext cx="1224136" cy="93610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C54C1C-BD1B-0657-00BB-C697360FC8B4}"/>
                </a:ext>
              </a:extLst>
            </p:cNvPr>
            <p:cNvSpPr/>
            <p:nvPr/>
          </p:nvSpPr>
          <p:spPr>
            <a:xfrm>
              <a:off x="6588224" y="2534092"/>
              <a:ext cx="1224136" cy="93610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87844D-C739-12B5-10D1-D37DD7534EB7}"/>
                </a:ext>
              </a:extLst>
            </p:cNvPr>
            <p:cNvSpPr/>
            <p:nvPr/>
          </p:nvSpPr>
          <p:spPr>
            <a:xfrm>
              <a:off x="4031940" y="2655188"/>
              <a:ext cx="1224136" cy="93610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018916-ED1B-5C94-4835-1D10A850CC4D}"/>
                </a:ext>
              </a:extLst>
            </p:cNvPr>
            <p:cNvSpPr/>
            <p:nvPr/>
          </p:nvSpPr>
          <p:spPr>
            <a:xfrm>
              <a:off x="5148064" y="4333057"/>
              <a:ext cx="1224136" cy="936104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E1864E-301D-1BE4-8BBD-17797AEE85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9832" y="1544244"/>
              <a:ext cx="1872208" cy="738357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74FF701-A505-28C3-AAAC-90AD6F866141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5256076" y="3002144"/>
              <a:ext cx="1332148" cy="139432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82AEC0B-1302-1C63-0E2C-A091ED006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8034" y="1881416"/>
              <a:ext cx="486054" cy="808416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F8B920-3268-666C-753D-036986E81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6648" y="2817520"/>
              <a:ext cx="0" cy="1044077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3260E7-9D90-BBA8-4517-681DF8FB9788}"/>
                </a:ext>
              </a:extLst>
            </p:cNvPr>
            <p:cNvCxnSpPr>
              <a:cxnSpLocks/>
            </p:cNvCxnSpPr>
            <p:nvPr/>
          </p:nvCxnSpPr>
          <p:spPr>
            <a:xfrm>
              <a:off x="3059832" y="4417863"/>
              <a:ext cx="2088232" cy="315074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4F145BE-47C9-A246-E823-A6388BC2D5EC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V="1">
              <a:off x="2900369" y="3454203"/>
              <a:ext cx="1310842" cy="594096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C4B51E8-7110-C895-149F-C83966F407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6176" y="3429000"/>
              <a:ext cx="720080" cy="996356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587E7E-1270-807E-BF38-6D2B1A2AFB83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6003159" y="1776060"/>
              <a:ext cx="764336" cy="895121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E74B012-D63F-EFBE-6C9F-B3D7C8DFC27F}"/>
              </a:ext>
            </a:extLst>
          </p:cNvPr>
          <p:cNvSpPr txBox="1"/>
          <p:nvPr/>
        </p:nvSpPr>
        <p:spPr>
          <a:xfrm>
            <a:off x="611560" y="481620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gency FB" panose="020B0503020202020204" pitchFamily="34" charset="77"/>
                <a:ea typeface="Palatino" pitchFamily="2" charset="77"/>
              </a:rPr>
              <a:t>Components are either chordal/interval/clique. Solution edges are seen across.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4629B5-1357-29BD-AC8F-2675CC544672}"/>
                  </a:ext>
                </a:extLst>
              </p:cNvPr>
              <p:cNvSpPr txBox="1"/>
              <p:nvPr/>
            </p:nvSpPr>
            <p:spPr>
              <a:xfrm>
                <a:off x="6542581" y="2940314"/>
                <a:ext cx="2349899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∂</m:t>
                    </m:r>
                    <m:d>
                      <m:dPr>
                        <m:ctrlPr>
                          <a:rPr lang="en-US" sz="24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denotes the set of edges leaving the component C.</a:t>
                </a:r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4629B5-1357-29BD-AC8F-2675CC544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581" y="2940314"/>
                <a:ext cx="2349899" cy="1569660"/>
              </a:xfrm>
              <a:prstGeom prst="rect">
                <a:avLst/>
              </a:prstGeom>
              <a:blipFill>
                <a:blip r:embed="rId3"/>
                <a:stretch>
                  <a:fillRect l="-4301" t="-3200" r="-3226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1AC955-05E2-7881-4224-A8D7FFBAB8EA}"/>
                  </a:ext>
                </a:extLst>
              </p:cNvPr>
              <p:cNvSpPr txBox="1"/>
              <p:nvPr/>
            </p:nvSpPr>
            <p:spPr>
              <a:xfrm>
                <a:off x="5174429" y="4352248"/>
                <a:ext cx="6217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11AC955-05E2-7881-4224-A8D7FFBAB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429" y="4352248"/>
                <a:ext cx="62170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6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52C9-C40F-11AC-7BE2-D9F7CE7A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Chordal Edge Deletion via DP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4F8960-121E-F6B7-5A46-B650C0AC3C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35280" cy="54292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</a:t>
                </a:r>
                <a:r>
                  <a:rPr lang="en-US" b="1" dirty="0">
                    <a:solidFill>
                      <a:srgbClr val="C00000"/>
                    </a:solidFill>
                    <a:latin typeface="Agency FB" panose="020B0503020202020204" pitchFamily="34" charset="77"/>
                    <a:ea typeface="Palatino" pitchFamily="2" charset="77"/>
                  </a:rPr>
                  <a:t>Chordal[A]= </a:t>
                </a:r>
                <a:r>
                  <a:rPr lang="en-US" dirty="0">
                    <a:ea typeface="Palatino" pitchFamily="2" charset="77"/>
                  </a:rPr>
                  <a:t>the size of a </a:t>
                </a:r>
                <a:r>
                  <a:rPr lang="en-US" altLang="en-US" dirty="0">
                    <a:ea typeface="Palatino" pitchFamily="2" charset="77"/>
                  </a:rPr>
                  <a:t>smallest-size set of edges </a:t>
                </a:r>
                <a:r>
                  <a:rPr lang="nb-NO" sz="3200" dirty="0">
                    <a:solidFill>
                      <a:srgbClr val="C00000"/>
                    </a:solidFill>
                    <a:ea typeface="Palatino" pitchFamily="2" charset="77"/>
                  </a:rPr>
                  <a:t>E</a:t>
                </a:r>
                <a:r>
                  <a:rPr lang="nb-NO" sz="3200" baseline="30000" dirty="0">
                    <a:solidFill>
                      <a:srgbClr val="C00000"/>
                    </a:solidFill>
                    <a:ea typeface="Palatino" pitchFamily="2" charset="77"/>
                  </a:rPr>
                  <a:t>’</a:t>
                </a:r>
                <a:r>
                  <a:rPr lang="en-US" altLang="en-US" dirty="0">
                    <a:ea typeface="Palatino" pitchFamily="2" charset="77"/>
                  </a:rPr>
                  <a:t> such that </a:t>
                </a:r>
                <a:r>
                  <a:rPr lang="nb-NO" sz="3200" dirty="0">
                    <a:solidFill>
                      <a:srgbClr val="C00000"/>
                    </a:solidFill>
                    <a:ea typeface="Palatino" pitchFamily="2" charset="77"/>
                  </a:rPr>
                  <a:t>G[A]-E</a:t>
                </a:r>
                <a:r>
                  <a:rPr lang="nb-NO" sz="3200" baseline="30000" dirty="0">
                    <a:solidFill>
                      <a:srgbClr val="C00000"/>
                    </a:solidFill>
                    <a:ea typeface="Palatino" pitchFamily="2" charset="77"/>
                  </a:rPr>
                  <a:t>’ </a:t>
                </a:r>
                <a:r>
                  <a:rPr lang="nb-NO" dirty="0">
                    <a:ea typeface="Palatino" pitchFamily="2" charset="77"/>
                  </a:rPr>
                  <a:t>is a </a:t>
                </a:r>
                <a:r>
                  <a:rPr lang="nb-NO" dirty="0" err="1">
                    <a:ea typeface="Palatino" pitchFamily="2" charset="77"/>
                  </a:rPr>
                  <a:t>chordal</a:t>
                </a:r>
                <a:r>
                  <a:rPr lang="en-US" dirty="0">
                    <a:ea typeface="Palatino" pitchFamily="2" charset="77"/>
                  </a:rPr>
                  <a:t> graph. </a:t>
                </a:r>
              </a:p>
              <a:p>
                <a:pPr marL="0" indent="0">
                  <a:buNone/>
                </a:pPr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b="1" dirty="0">
                    <a:solidFill>
                      <a:srgbClr val="C00000"/>
                    </a:solidFill>
                    <a:latin typeface="Agency FB" panose="020B0503020202020204" pitchFamily="34" charset="77"/>
                    <a:ea typeface="Palatino" pitchFamily="2" charset="77"/>
                  </a:rPr>
                  <a:t>Chordal[A]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  |</m:t>
                        </m:r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𝐶𝐸𝐷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\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                         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𝑐h𝑜𝑟𝑑𝑎𝑙</m:t>
                      </m:r>
                    </m:oMath>
                  </m:oMathPara>
                </a14:m>
                <a:endParaRPr lang="en-US" dirty="0"/>
              </a:p>
              <a:p>
                <a:pPr algn="just"/>
                <a:r>
                  <a:rPr lang="en-US" dirty="0">
                    <a:solidFill>
                      <a:srgbClr val="C00000"/>
                    </a:solidFill>
                  </a:rPr>
                  <a:t>Running Time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i="1" dirty="0"/>
                          <m:t>2</m:t>
                        </m:r>
                        <m:r>
                          <m:rPr>
                            <m:nor/>
                          </m:rPr>
                          <a:rPr lang="en-US" baseline="30000" dirty="0"/>
                          <m:t>k</m:t>
                        </m:r>
                        <m:r>
                          <m:rPr>
                            <m:nor/>
                          </m:rPr>
                          <a:rPr lang="en-US" b="0" i="0" baseline="30000" dirty="0" smtClean="0"/>
                          <m:t> </m:t>
                        </m:r>
                      </m:e>
                    </m:nary>
                  </m:oMath>
                </a14:m>
                <a:r>
                  <a:rPr lang="en-US" baseline="30000" dirty="0"/>
                  <a:t> </a:t>
                </a:r>
                <a:r>
                  <a:rPr lang="en-US" dirty="0"/>
                  <a:t>= 3</a:t>
                </a:r>
                <a:r>
                  <a:rPr lang="en-US" baseline="30000" dirty="0"/>
                  <a:t>n</a:t>
                </a:r>
              </a:p>
              <a:p>
                <a:pPr marL="0" indent="0" algn="just">
                  <a:buNone/>
                </a:pPr>
                <a:endParaRPr lang="en-US" baseline="30000" dirty="0"/>
              </a:p>
              <a:p>
                <a:pPr/>
                <a:r>
                  <a:rPr lang="en-US" dirty="0"/>
                  <a:t>Using ``subset convolution trick” we can fill this DP in time 2</a:t>
                </a:r>
                <a:r>
                  <a:rPr lang="en-US" baseline="30000" dirty="0"/>
                  <a:t>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4F8960-121E-F6B7-5A46-B650C0AC3C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35280" cy="5429200"/>
              </a:xfrm>
              <a:blipFill>
                <a:blip r:embed="rId2"/>
                <a:stretch>
                  <a:fillRect l="-1654" t="-1869" r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7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7EEB-DD05-CFBD-1C77-F2948F9F6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0ABDC6-DB40-2D51-2EA1-AEFF6A61E3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8820472" cy="68580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sz="4000" dirty="0">
                    <a:latin typeface="Modern Love Grunge" pitchFamily="82" charset="0"/>
                  </a:rPr>
                  <a:t> </a:t>
                </a:r>
                <a:r>
                  <a:rPr lang="en-US" sz="40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Can we do better than 2</a:t>
                </a:r>
                <a:r>
                  <a:rPr lang="en-US" sz="4000" b="1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 </a:t>
                </a:r>
                <a:r>
                  <a:rPr lang="en-US" sz="4000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for cut problems or edge deletion problems?</a:t>
                </a:r>
              </a:p>
              <a:p>
                <a:pPr marL="0" indent="0" algn="ctr">
                  <a:buNone/>
                </a:pPr>
                <a:endParaRPr lang="en-US" sz="3600" b="1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 algn="ctr">
                  <a:buNone/>
                </a:pPr>
                <a:r>
                  <a:rPr lang="en-US" sz="3600" b="1" dirty="0">
                    <a:latin typeface="Palatino" pitchFamily="2" charset="77"/>
                    <a:ea typeface="Palatino" pitchFamily="2" charset="77"/>
                  </a:rPr>
                  <a:t>No known exact algorithm whose running time is of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(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𝟐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−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𝛅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𝐧</m:t>
                        </m:r>
                      </m:sup>
                    </m:sSup>
                    <m:r>
                      <a:rPr lang="en-US" sz="3600" b="1" i="0" smtClean="0"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sz="3600" b="1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𝐧</m:t>
                        </m:r>
                      </m:e>
                      <m:sup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𝓞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NO" sz="3600" b="1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3600" b="1" dirty="0">
                    <a:latin typeface="Palatino" pitchFamily="2" charset="77"/>
                    <a:ea typeface="Palatino" pitchFamily="2" charset="77"/>
                  </a:rPr>
                  <a:t>for most of these problems.</a:t>
                </a:r>
              </a:p>
              <a:p>
                <a:pPr marL="0" indent="0" algn="ctr">
                  <a:buNone/>
                </a:pPr>
                <a:endParaRPr lang="en-US" sz="3600" b="1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 algn="ctr">
                  <a:buNone/>
                </a:pPr>
                <a:r>
                  <a:rPr lang="en-US" sz="4800" b="1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*</a:t>
                </a:r>
                <a:r>
                  <a:rPr lang="en-US" sz="4800" b="1" baseline="30000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One exception, k-Cut has such algorithm. </a:t>
                </a:r>
              </a:p>
              <a:p>
                <a:pPr marL="0" indent="0" algn="ctr">
                  <a:buNone/>
                </a:pPr>
                <a:r>
                  <a:rPr lang="en-US" sz="4800" b="1" baseline="30000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(ICALP 2023, L</a:t>
                </a:r>
                <a:r>
                  <a:rPr lang="en-US" sz="4800" b="1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S</a:t>
                </a:r>
                <a:r>
                  <a:rPr lang="en-US" sz="4800" b="1" baseline="30000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S)</a:t>
                </a:r>
                <a:endParaRPr lang="en-US" sz="5400" b="1" baseline="30000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0ABDC6-DB40-2D51-2EA1-AEFF6A61E3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8820472" cy="6858000"/>
              </a:xfrm>
              <a:blipFill>
                <a:blip r:embed="rId2"/>
                <a:stretch>
                  <a:fillRect l="-2446" r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8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0E15-59A3-368B-3AF0-3E31BBDA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N</a:t>
            </a:r>
            <a:r>
              <a:rPr lang="en-NO">
                <a:latin typeface="Palatino" pitchFamily="2" charset="77"/>
                <a:ea typeface="Palatino" pitchFamily="2" charset="77"/>
              </a:rPr>
              <a:t>ext 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Q</a:t>
            </a:r>
            <a:r>
              <a:rPr lang="en-NO">
                <a:latin typeface="Palatino" pitchFamily="2" charset="77"/>
                <a:ea typeface="Palatino" pitchFamily="2" charset="77"/>
              </a:rPr>
              <a:t>uestion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920FA-7692-F248-201A-1A97CD0989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endParaRPr lang="en-NO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NO" sz="4000" dirty="0">
                    <a:solidFill>
                      <a:schemeClr val="tx1"/>
                    </a:solidFill>
                    <a:latin typeface="Modern Love Grunge" pitchFamily="82" charset="0"/>
                    <a:ea typeface="Palatino" pitchFamily="2" charset="77"/>
                  </a:rPr>
                  <a:t>Can we come </a:t>
                </a:r>
                <a:r>
                  <a:rPr lang="en-NO" sz="4000">
                    <a:solidFill>
                      <a:schemeClr val="tx1"/>
                    </a:solidFill>
                    <a:latin typeface="Modern Love Grunge" pitchFamily="82" charset="0"/>
                    <a:ea typeface="Palatino" pitchFamily="2" charset="77"/>
                  </a:rPr>
                  <a:t>up with</a:t>
                </a:r>
                <a:r>
                  <a:rPr lang="en-US" sz="4000" dirty="0">
                    <a:solidFill>
                      <a:schemeClr val="tx1"/>
                    </a:solidFill>
                    <a:latin typeface="Modern Love Grunge" pitchFamily="82" charset="0"/>
                    <a:ea typeface="Palatino" pitchFamily="2" charset="77"/>
                  </a:rPr>
                  <a:t> good</a:t>
                </a:r>
                <a:r>
                  <a:rPr lang="en-NO" sz="4000">
                    <a:solidFill>
                      <a:schemeClr val="tx1"/>
                    </a:solidFill>
                    <a:latin typeface="Modern Love Grunge" pitchFamily="82" charset="0"/>
                    <a:ea typeface="Palatino" pitchFamily="2" charset="77"/>
                  </a:rPr>
                  <a:t> </a:t>
                </a:r>
                <a:r>
                  <a:rPr lang="en-NO" sz="4000" dirty="0">
                    <a:solidFill>
                      <a:schemeClr val="tx1"/>
                    </a:solidFill>
                    <a:latin typeface="Modern Love Grunge" pitchFamily="82" charset="0"/>
                    <a:ea typeface="Palatino" pitchFamily="2" charset="77"/>
                  </a:rPr>
                  <a:t>approximation algorithms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(2−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𝛿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NO" sz="4000" dirty="0">
                    <a:solidFill>
                      <a:schemeClr val="tx1"/>
                    </a:solidFill>
                    <a:latin typeface="Modern Love Grunge" pitchFamily="82" charset="0"/>
                    <a:ea typeface="Palatino" pitchFamily="2" charset="77"/>
                  </a:rPr>
                  <a:t>for these problems?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920FA-7692-F248-201A-1A97CD098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8931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5F21-AE2E-D93D-C1A1-7025B04C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4FA3-2AA1-A87F-13B4-75BF426B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06012-527F-B22E-C366-496F6927D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Tx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en-US" dirty="0">
                <a:solidFill>
                  <a:srgbClr val="FF0000"/>
                </a:solidFill>
              </a:rPr>
              <a:t>Input:</a:t>
            </a:r>
            <a:r>
              <a:rPr lang="en-US" altLang="en-US" dirty="0"/>
              <a:t> </a:t>
            </a:r>
            <a:r>
              <a:rPr lang="nb-NO" sz="3200" dirty="0"/>
              <a:t>Graph </a:t>
            </a:r>
            <a:r>
              <a:rPr lang="nb-NO" sz="3200" dirty="0">
                <a:solidFill>
                  <a:srgbClr val="C00000"/>
                </a:solidFill>
              </a:rPr>
              <a:t>G=(V,E)</a:t>
            </a:r>
          </a:p>
          <a:p>
            <a:pPr>
              <a:buNone/>
            </a:pPr>
            <a:r>
              <a:rPr lang="en-US" altLang="en-US" dirty="0">
                <a:solidFill>
                  <a:srgbClr val="FF0000"/>
                </a:solidFill>
              </a:rPr>
              <a:t>Output:</a:t>
            </a:r>
            <a:r>
              <a:rPr lang="en-US" altLang="en-US" dirty="0"/>
              <a:t> A smallest-size set of edges </a:t>
            </a:r>
            <a:r>
              <a:rPr lang="nb-NO" sz="3200" dirty="0">
                <a:solidFill>
                  <a:srgbClr val="C00000"/>
                </a:solidFill>
              </a:rPr>
              <a:t>E’</a:t>
            </a:r>
            <a:r>
              <a:rPr lang="en-US" altLang="en-US" dirty="0"/>
              <a:t> such that </a:t>
            </a:r>
            <a:r>
              <a:rPr lang="nb-NO" sz="3200" dirty="0">
                <a:solidFill>
                  <a:srgbClr val="C00000"/>
                </a:solidFill>
              </a:rPr>
              <a:t>G=(V,E-E’)</a:t>
            </a:r>
            <a:r>
              <a:rPr lang="nb-NO" dirty="0">
                <a:solidFill>
                  <a:srgbClr val="C00000"/>
                </a:solidFill>
              </a:rPr>
              <a:t> </a:t>
            </a:r>
            <a:r>
              <a:rPr lang="nb-NO" dirty="0"/>
              <a:t>is a </a:t>
            </a:r>
            <a:r>
              <a:rPr lang="nb-NO" dirty="0" err="1"/>
              <a:t>chordal</a:t>
            </a:r>
            <a:r>
              <a:rPr lang="nb-NO" dirty="0"/>
              <a:t> </a:t>
            </a:r>
            <a:r>
              <a:rPr lang="nb-NO" dirty="0" err="1"/>
              <a:t>graphs</a:t>
            </a:r>
            <a:endParaRPr lang="nb-NO" dirty="0"/>
          </a:p>
          <a:p>
            <a:pPr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486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EF4921E-A724-BD91-D28A-B1C5847FF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</a:p>
        </p:txBody>
      </p:sp>
      <p:sp>
        <p:nvSpPr>
          <p:cNvPr id="4100" name="Oval 4">
            <a:extLst>
              <a:ext uri="{FF2B5EF4-FFF2-40B4-BE49-F238E27FC236}">
                <a16:creationId xmlns:a16="http://schemas.microsoft.com/office/drawing/2014/main" id="{178ABAF3-476E-21EC-6006-58CC2BC2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700213"/>
            <a:ext cx="79216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A</a:t>
            </a:r>
          </a:p>
        </p:txBody>
      </p:sp>
      <p:sp>
        <p:nvSpPr>
          <p:cNvPr id="4102" name="Oval 6">
            <a:extLst>
              <a:ext uri="{FF2B5EF4-FFF2-40B4-BE49-F238E27FC236}">
                <a16:creationId xmlns:a16="http://schemas.microsoft.com/office/drawing/2014/main" id="{0D076E12-00A8-D48C-7E55-F203100B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005263"/>
            <a:ext cx="79216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C</a:t>
            </a:r>
          </a:p>
        </p:txBody>
      </p:sp>
      <p:sp>
        <p:nvSpPr>
          <p:cNvPr id="4103" name="Oval 7">
            <a:extLst>
              <a:ext uri="{FF2B5EF4-FFF2-40B4-BE49-F238E27FC236}">
                <a16:creationId xmlns:a16="http://schemas.microsoft.com/office/drawing/2014/main" id="{A6D858E8-62B0-50BD-92FB-55C2C0BFC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52738"/>
            <a:ext cx="79216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B</a:t>
            </a:r>
          </a:p>
        </p:txBody>
      </p:sp>
      <p:sp>
        <p:nvSpPr>
          <p:cNvPr id="4104" name="Oval 8">
            <a:extLst>
              <a:ext uri="{FF2B5EF4-FFF2-40B4-BE49-F238E27FC236}">
                <a16:creationId xmlns:a16="http://schemas.microsoft.com/office/drawing/2014/main" id="{DE8E148A-5468-B026-3A2E-511B3ED67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2926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D</a:t>
            </a:r>
          </a:p>
        </p:txBody>
      </p:sp>
      <p:sp>
        <p:nvSpPr>
          <p:cNvPr id="4105" name="Oval 9">
            <a:extLst>
              <a:ext uri="{FF2B5EF4-FFF2-40B4-BE49-F238E27FC236}">
                <a16:creationId xmlns:a16="http://schemas.microsoft.com/office/drawing/2014/main" id="{B82BADBE-4633-4F9B-FA8E-EFCFD3D6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2131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G</a:t>
            </a:r>
          </a:p>
        </p:txBody>
      </p:sp>
      <p:sp>
        <p:nvSpPr>
          <p:cNvPr id="4106" name="Oval 10">
            <a:extLst>
              <a:ext uri="{FF2B5EF4-FFF2-40B4-BE49-F238E27FC236}">
                <a16:creationId xmlns:a16="http://schemas.microsoft.com/office/drawing/2014/main" id="{15BAE862-B301-FB00-9C01-19AC6C46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852738"/>
            <a:ext cx="79216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E</a:t>
            </a:r>
          </a:p>
        </p:txBody>
      </p:sp>
      <p:sp>
        <p:nvSpPr>
          <p:cNvPr id="4107" name="Oval 11">
            <a:extLst>
              <a:ext uri="{FF2B5EF4-FFF2-40B4-BE49-F238E27FC236}">
                <a16:creationId xmlns:a16="http://schemas.microsoft.com/office/drawing/2014/main" id="{818C35A1-8439-A12C-817A-FEC94CB3C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484313"/>
            <a:ext cx="79216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F</a:t>
            </a:r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1284FC82-2052-5BAF-FDED-EAC3F3963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276475"/>
            <a:ext cx="10080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2B949511-1148-B3CA-704B-B7FE4C700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3573463"/>
            <a:ext cx="10810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>
            <a:extLst>
              <a:ext uri="{FF2B5EF4-FFF2-40B4-BE49-F238E27FC236}">
                <a16:creationId xmlns:a16="http://schemas.microsoft.com/office/drawing/2014/main" id="{95FB8F44-730B-97DE-9C61-7A330203DE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2492375"/>
            <a:ext cx="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15">
            <a:extLst>
              <a:ext uri="{FF2B5EF4-FFF2-40B4-BE49-F238E27FC236}">
                <a16:creationId xmlns:a16="http://schemas.microsoft.com/office/drawing/2014/main" id="{4FC77C01-E4DB-A973-6F1C-C35A3DBDEA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3213100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>
            <a:extLst>
              <a:ext uri="{FF2B5EF4-FFF2-40B4-BE49-F238E27FC236}">
                <a16:creationId xmlns:a16="http://schemas.microsoft.com/office/drawing/2014/main" id="{670C1B29-2622-12E2-E133-973475ABD8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2205038"/>
            <a:ext cx="503238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>
            <a:extLst>
              <a:ext uri="{FF2B5EF4-FFF2-40B4-BE49-F238E27FC236}">
                <a16:creationId xmlns:a16="http://schemas.microsoft.com/office/drawing/2014/main" id="{F19D8694-FC16-212D-F914-7F80227760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625" y="3789363"/>
            <a:ext cx="21590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>
            <a:extLst>
              <a:ext uri="{FF2B5EF4-FFF2-40B4-BE49-F238E27FC236}">
                <a16:creationId xmlns:a16="http://schemas.microsoft.com/office/drawing/2014/main" id="{F9EC3CF1-EB24-1BAD-8183-A549685B1A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1863" y="2133600"/>
            <a:ext cx="1728787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19">
            <a:extLst>
              <a:ext uri="{FF2B5EF4-FFF2-40B4-BE49-F238E27FC236}">
                <a16:creationId xmlns:a16="http://schemas.microsoft.com/office/drawing/2014/main" id="{5EA1BEAE-9EB6-680E-73AA-3D87DFBC231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5963" y="2205038"/>
            <a:ext cx="2889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20">
            <a:extLst>
              <a:ext uri="{FF2B5EF4-FFF2-40B4-BE49-F238E27FC236}">
                <a16:creationId xmlns:a16="http://schemas.microsoft.com/office/drawing/2014/main" id="{244A8CA6-26EA-E1FD-D9C5-D2A819B66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284538"/>
            <a:ext cx="9366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21">
            <a:extLst>
              <a:ext uri="{FF2B5EF4-FFF2-40B4-BE49-F238E27FC236}">
                <a16:creationId xmlns:a16="http://schemas.microsoft.com/office/drawing/2014/main" id="{16132859-9969-5F47-ED2D-04F3DFE9DF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2725" y="3573463"/>
            <a:ext cx="7191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5089F-3A84-7B3C-4D83-687C8443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1E4F1-0C4F-1422-51C1-827817F4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070C0"/>
                </a:solidFill>
                <a:latin typeface="Palatino" pitchFamily="2" charset="77"/>
                <a:ea typeface="Palatino" pitchFamily="2" charset="77"/>
              </a:rPr>
              <a:t>Water versus Dal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7C80-E4C7-752F-928B-312E0B976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4000" b="1" dirty="0">
                <a:latin typeface="Palatino" pitchFamily="2" charset="77"/>
                <a:ea typeface="Palatino" pitchFamily="2" charset="77"/>
              </a:rPr>
              <a:t>Who can play the role of Water? 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Non solution edges</a:t>
            </a:r>
          </a:p>
          <a:p>
            <a:endParaRPr lang="en-US" b="1" dirty="0">
              <a:latin typeface="Palatino" pitchFamily="2" charset="77"/>
              <a:ea typeface="Palatino" pitchFamily="2" charset="77"/>
            </a:endParaRPr>
          </a:p>
          <a:p>
            <a:r>
              <a:rPr lang="en-US" sz="4000" b="1" dirty="0">
                <a:latin typeface="Palatino" pitchFamily="2" charset="77"/>
                <a:ea typeface="Palatino" pitchFamily="2" charset="77"/>
              </a:rPr>
              <a:t>Who can play the role of Dal?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4000" b="1" i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Solution edges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Agency FB" panose="020B0503020202020204" pitchFamily="34" charset="77"/>
                <a:ea typeface="Palatino" pitchFamily="2" charset="77"/>
              </a:rPr>
              <a:t>    </a:t>
            </a:r>
            <a:endParaRPr lang="en-US" sz="4000" b="1" dirty="0">
              <a:latin typeface="Agency FB" panose="020B0503020202020204" pitchFamily="34" charset="77"/>
              <a:ea typeface="Palatino" pitchFamily="2" charset="77"/>
            </a:endParaRPr>
          </a:p>
          <a:p>
            <a:pPr marL="0" indent="0">
              <a:buNone/>
            </a:pPr>
            <a:endParaRPr lang="en-US" sz="4000" b="1" i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pPr marL="0" indent="0">
              <a:buNone/>
            </a:pPr>
            <a:endParaRPr lang="en-US" sz="4000" b="1" i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4000" b="1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7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F447-EB7A-0670-E071-1F0C6A92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Agency FB" panose="020B0503020202020204" pitchFamily="34" charset="77"/>
                <a:ea typeface="Palatino" pitchFamily="2" charset="77"/>
              </a:rPr>
              <a:t>Global Min-Cut and k-Cut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3AB44-705C-24FB-C93D-3A02BFCA0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Too much </a:t>
            </a:r>
            <a:r>
              <a:rPr lang="en-US" sz="3200" dirty="0">
                <a:latin typeface="Palatino" pitchFamily="2" charset="77"/>
                <a:ea typeface="Palatino" pitchFamily="2" charset="77"/>
              </a:rPr>
              <a:t>Water that until graph became of size 2 or k, dal was not very visible! </a:t>
            </a:r>
          </a:p>
          <a:p>
            <a:pPr marL="0" indent="0" algn="ctr">
              <a:buNone/>
            </a:pPr>
            <a:r>
              <a:rPr lang="en-US" dirty="0">
                <a:latin typeface="Palatino" pitchFamily="2" charset="77"/>
                <a:ea typeface="Palatino" pitchFamily="2" charset="77"/>
              </a:rPr>
              <a:t>    So </a:t>
            </a:r>
            <a:r>
              <a:rPr lang="en-US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thick dal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at the very end!</a:t>
            </a:r>
          </a:p>
          <a:p>
            <a:pPr marL="0" indent="0" algn="ctr">
              <a:buNone/>
            </a:pPr>
            <a:endParaRPr lang="en-US" sz="3200" dirty="0">
              <a:latin typeface="Palatino" pitchFamily="2" charset="77"/>
              <a:ea typeface="Palatino" pitchFamily="2" charset="77"/>
            </a:endParaRP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What does </a:t>
            </a:r>
            <a:r>
              <a:rPr lang="en-US" i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thick dal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means? 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What </a:t>
            </a:r>
            <a:r>
              <a:rPr lang="en-US" i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can we do 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if we get thick dal in soon?</a:t>
            </a:r>
          </a:p>
          <a:p>
            <a:r>
              <a:rPr lang="en-US" dirty="0">
                <a:latin typeface="Palatino" pitchFamily="2" charset="77"/>
                <a:ea typeface="Palatino" pitchFamily="2" charset="77"/>
              </a:rPr>
              <a:t>Thickness of Dal depends on individuals.</a:t>
            </a:r>
          </a:p>
        </p:txBody>
      </p:sp>
    </p:spTree>
    <p:extLst>
      <p:ext uri="{BB962C8B-B14F-4D97-AF65-F5344CB8AC3E}">
        <p14:creationId xmlns:p14="http://schemas.microsoft.com/office/powerpoint/2010/main" val="29070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93A95-73F3-B521-EB17-F0948B66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B977-1734-1B08-E6FB-964B0AFC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E6C21A-2FF0-FA5A-DFA3-0C1227A05D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Input:</a:t>
                </a:r>
                <a:r>
                  <a:rPr lang="en-US" altLang="en-US" dirty="0"/>
                  <a:t> </a:t>
                </a:r>
                <a:r>
                  <a:rPr lang="nb-NO" sz="3200" dirty="0"/>
                  <a:t>Graph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G=(V,E)</a:t>
                </a:r>
              </a:p>
              <a:p>
                <a:pPr>
                  <a:buNone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Output:</a:t>
                </a:r>
                <a:r>
                  <a:rPr lang="en-US" altLang="en-US" dirty="0"/>
                  <a:t> A smallest-size set of edges </a:t>
                </a:r>
                <a:r>
                  <a:rPr lang="nb-NO" sz="3200" dirty="0">
                    <a:solidFill>
                      <a:srgbClr val="C00000"/>
                    </a:solidFill>
                  </a:rPr>
                  <a:t>E’</a:t>
                </a:r>
                <a:r>
                  <a:rPr lang="en-US" altLang="en-US" dirty="0"/>
                  <a:t> such that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G=(V,E-E’)</a:t>
                </a:r>
                <a:r>
                  <a:rPr lang="nb-NO" dirty="0">
                    <a:solidFill>
                      <a:srgbClr val="C00000"/>
                    </a:solidFill>
                  </a:rPr>
                  <a:t> </a:t>
                </a:r>
                <a:r>
                  <a:rPr lang="nb-NO" dirty="0"/>
                  <a:t>is a </a:t>
                </a:r>
                <a:r>
                  <a:rPr lang="nb-NO" dirty="0" err="1"/>
                  <a:t>chordal</a:t>
                </a:r>
                <a:r>
                  <a:rPr lang="nb-NO" dirty="0"/>
                  <a:t> </a:t>
                </a:r>
                <a:r>
                  <a:rPr lang="nb-NO" dirty="0" err="1"/>
                  <a:t>graphs</a:t>
                </a:r>
                <a:endParaRPr lang="nb-NO" dirty="0"/>
              </a:p>
              <a:p>
                <a:pPr>
                  <a:buNone/>
                </a:pPr>
                <a:endParaRPr lang="nb-NO" dirty="0"/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dirty="0"/>
                  <a:t>-</a:t>
                </a:r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𝐓𝐡𝐢𝐜𝐤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𝐃𝐚𝐥</m:t>
                    </m:r>
                  </m:oMath>
                </a14:m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: If m is at most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 times  </a:t>
                </a:r>
                <a:r>
                  <a:rPr lang="nb-NO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|E</a:t>
                </a:r>
                <a:r>
                  <a:rPr lang="nb-NO" dirty="0">
                    <a:solidFill>
                      <a:srgbClr val="C00000"/>
                    </a:solidFill>
                  </a:rPr>
                  <a:t>’|=OPT (</a:t>
                </a:r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Water is at most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 times Dal)</a:t>
                </a:r>
                <a:endParaRPr lang="nb-NO" dirty="0">
                  <a:solidFill>
                    <a:srgbClr val="C00000"/>
                  </a:solidFill>
                </a:endParaRPr>
              </a:p>
              <a:p>
                <a:pPr algn="ctr">
                  <a:buNone/>
                </a:pPr>
                <a:r>
                  <a:rPr lang="nb-NO" dirty="0"/>
                  <a:t>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dirty="0"/>
                  <a:t> OPT</a:t>
                </a:r>
              </a:p>
              <a:p>
                <a:pPr algn="ctr">
                  <a:buNone/>
                </a:pPr>
                <a:endParaRPr lang="nb-NO" dirty="0"/>
              </a:p>
              <a:p>
                <a:pPr algn="ctr">
                  <a:buNone/>
                </a:pPr>
                <a:r>
                  <a:rPr lang="nb-NO" sz="2800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If </a:t>
                </a:r>
                <a:r>
                  <a:rPr lang="nb-NO" sz="2800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thick</a:t>
                </a:r>
                <a:r>
                  <a:rPr lang="nb-NO" sz="2800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dal, just </a:t>
                </a:r>
                <a:r>
                  <a:rPr lang="nb-NO" sz="2800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eat</a:t>
                </a:r>
                <a:r>
                  <a:rPr lang="nb-NO" sz="2800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and stop </a:t>
                </a:r>
                <a:r>
                  <a:rPr lang="nb-NO" sz="2800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complaining</a:t>
                </a:r>
                <a:r>
                  <a:rPr lang="nb-NO" sz="2800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!</a:t>
                </a:r>
              </a:p>
              <a:p>
                <a:pPr algn="ctr">
                  <a:buNone/>
                </a:pPr>
                <a:endParaRPr lang="nb-NO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E6C21A-2FF0-FA5A-DFA3-0C1227A05D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>
                <a:blip r:embed="rId2"/>
                <a:stretch>
                  <a:fillRect l="-1852" t="-1481" r="-1080" b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5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D7006-E8F2-9A1E-4D07-5FF72B8C2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3EDC0-A28D-5892-0BC6-04ABE202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F29513-DD82-860A-BEAE-C35B963CB2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/>
              </a:bodyPr>
              <a:lstStyle/>
              <a:p>
                <a:pPr>
                  <a:buNone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Input:</a:t>
                </a:r>
                <a:r>
                  <a:rPr lang="en-US" altLang="en-US" dirty="0"/>
                  <a:t> </a:t>
                </a:r>
                <a:r>
                  <a:rPr lang="nb-NO" sz="3200" dirty="0"/>
                  <a:t>Graph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G=(V,E)</a:t>
                </a:r>
              </a:p>
              <a:p>
                <a:pPr>
                  <a:buNone/>
                </a:pPr>
                <a:r>
                  <a:rPr lang="en-US" altLang="en-US" dirty="0">
                    <a:solidFill>
                      <a:srgbClr val="FF0000"/>
                    </a:solidFill>
                  </a:rPr>
                  <a:t>Output:</a:t>
                </a:r>
                <a:r>
                  <a:rPr lang="en-US" altLang="en-US" dirty="0"/>
                  <a:t> A smallest-size set of edges </a:t>
                </a:r>
                <a:r>
                  <a:rPr lang="nb-NO" sz="3200" dirty="0">
                    <a:solidFill>
                      <a:srgbClr val="C00000"/>
                    </a:solidFill>
                  </a:rPr>
                  <a:t>E’</a:t>
                </a:r>
                <a:r>
                  <a:rPr lang="en-US" altLang="en-US" dirty="0"/>
                  <a:t> such that </a:t>
                </a:r>
                <a:r>
                  <a:rPr lang="nb-NO" sz="3200" dirty="0">
                    <a:solidFill>
                      <a:srgbClr val="C00000"/>
                    </a:solidFill>
                  </a:rPr>
                  <a:t>G=(V,E-E’)</a:t>
                </a:r>
                <a:r>
                  <a:rPr lang="nb-NO" dirty="0">
                    <a:solidFill>
                      <a:srgbClr val="C00000"/>
                    </a:solidFill>
                  </a:rPr>
                  <a:t> </a:t>
                </a:r>
                <a:r>
                  <a:rPr lang="nb-NO" dirty="0"/>
                  <a:t>is a </a:t>
                </a:r>
                <a:r>
                  <a:rPr lang="nb-NO" dirty="0" err="1"/>
                  <a:t>chordal</a:t>
                </a:r>
                <a:r>
                  <a:rPr lang="nb-NO" dirty="0"/>
                  <a:t> </a:t>
                </a:r>
                <a:r>
                  <a:rPr lang="nb-NO" dirty="0" err="1"/>
                  <a:t>graphs</a:t>
                </a:r>
                <a:endParaRPr lang="nb-NO" dirty="0"/>
              </a:p>
              <a:p>
                <a:pPr>
                  <a:buNone/>
                </a:pPr>
                <a:endParaRPr lang="nb-NO" dirty="0"/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dirty="0"/>
                  <a:t>-</a:t>
                </a:r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𝐓𝐡𝐢𝐜𝐤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𝐃𝐚𝐥</m:t>
                    </m:r>
                  </m:oMath>
                </a14:m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: If m is at most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 times  </a:t>
                </a:r>
                <a:r>
                  <a:rPr lang="nb-NO" b="1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|E</a:t>
                </a:r>
                <a:r>
                  <a:rPr lang="nb-NO" dirty="0">
                    <a:solidFill>
                      <a:srgbClr val="C00000"/>
                    </a:solidFill>
                  </a:rPr>
                  <a:t>’|=OPT</a:t>
                </a:r>
              </a:p>
              <a:p>
                <a:pPr algn="ctr">
                  <a:buNone/>
                </a:pPr>
                <a:r>
                  <a:rPr lang="nb-NO" dirty="0"/>
                  <a:t>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dirty="0"/>
                  <a:t> OPT</a:t>
                </a:r>
              </a:p>
              <a:p>
                <a:pPr algn="ctr">
                  <a:buNone/>
                </a:pPr>
                <a:endParaRPr lang="nb-NO" dirty="0"/>
              </a:p>
              <a:p>
                <a:pPr algn="ctr">
                  <a:buNone/>
                </a:pP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Return all </a:t>
                </a: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the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</a:t>
                </a: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edges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in G as </a:t>
                </a: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solution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F29513-DD82-860A-BEAE-C35B963CB2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>
                <a:blip r:embed="rId2"/>
                <a:stretch>
                  <a:fillRect l="-1852" t="-1481" r="-108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4741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C46B6-4537-BEF7-FCCF-AC180231C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69DC-6334-21F6-5D24-740F329E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A6DD1A-D26C-52A2-5088-40E253036C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</p:spPr>
            <p:txBody>
              <a:bodyPr>
                <a:normAutofit/>
              </a:bodyPr>
              <a:lstStyle/>
              <a:p>
                <a:pPr algn="ctr">
                  <a:buNone/>
                </a:pP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Return all </a:t>
                </a: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the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</a:t>
                </a: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edges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in G as </a:t>
                </a: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solution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!</a:t>
                </a:r>
              </a:p>
              <a:p>
                <a:pPr algn="ctr">
                  <a:buNone/>
                </a:pPr>
                <a:r>
                  <a:rPr lang="nb-NO" dirty="0" err="1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Approximation</a:t>
                </a:r>
                <a:r>
                  <a:rPr lang="nb-NO" dirty="0">
                    <a:solidFill>
                      <a:schemeClr val="accent6">
                        <a:lumMod val="75000"/>
                      </a:schemeClr>
                    </a:solidFill>
                    <a:latin typeface="Modern Love Grunge" pitchFamily="82" charset="0"/>
                  </a:rPr>
                  <a:t> Ratio:</a:t>
                </a:r>
              </a:p>
              <a:p>
                <a:pPr algn="ctr">
                  <a:buNone/>
                </a:pPr>
                <a:endParaRPr lang="nb-NO" dirty="0">
                  <a:solidFill>
                    <a:schemeClr val="accent6">
                      <a:lumMod val="75000"/>
                    </a:schemeClr>
                  </a:solidFill>
                  <a:latin typeface="Modern Love Grunge" pitchFamily="82" charset="0"/>
                </a:endParaRPr>
              </a:p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𝑂𝑃𝑇</m:t>
                          </m:r>
                        </m:den>
                      </m:f>
                      <m:r>
                        <a:rPr lang="nb-NO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nb-NO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𝛽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𝑂𝑃𝑇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𝑂𝑃𝑇</m:t>
                          </m:r>
                        </m:den>
                      </m:f>
                      <m:r>
                        <a:rPr lang="nb-NO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Palatino" pitchFamily="2" charset="77"/>
                        </a:rPr>
                        <m:t>𝛽</m:t>
                      </m:r>
                    </m:oMath>
                  </m:oMathPara>
                </a14:m>
                <a:endParaRPr lang="nb-NO" b="1" dirty="0">
                  <a:solidFill>
                    <a:schemeClr val="accent6">
                      <a:lumMod val="75000"/>
                    </a:schemeClr>
                  </a:solidFill>
                  <a:latin typeface="Modern Love Grunge" pitchFamily="82" charset="0"/>
                </a:endParaRPr>
              </a:p>
              <a:p>
                <a:pPr algn="ctr">
                  <a:buNone/>
                </a:pPr>
                <a:endParaRPr lang="nb-NO" dirty="0">
                  <a:solidFill>
                    <a:schemeClr val="accent6">
                      <a:lumMod val="75000"/>
                    </a:schemeClr>
                  </a:solidFill>
                  <a:latin typeface="Modern Love Grunge" pitchFamily="82" charset="0"/>
                </a:endParaRPr>
              </a:p>
              <a:p>
                <a:pPr algn="ctr">
                  <a:buNone/>
                </a:pP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So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if</a:t>
                </a: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the</a:t>
                </a: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input is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thick</a:t>
                </a: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we</a:t>
                </a: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get</a:t>
                </a: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factor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endParaRPr lang="nb-NO" dirty="0">
                  <a:solidFill>
                    <a:schemeClr val="accent6">
                      <a:lumMod val="75000"/>
                    </a:schemeClr>
                  </a:solidFill>
                  <a:latin typeface="Modern Love Grunge" pitchFamily="82" charset="0"/>
                </a:endParaRPr>
              </a:p>
              <a:p>
                <a:pPr algn="ctr">
                  <a:buNone/>
                </a:pP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approximation</a:t>
                </a:r>
                <a:endParaRPr lang="nb-NO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A6DD1A-D26C-52A2-5088-40E253036C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41168"/>
              </a:xfrm>
              <a:blipFill>
                <a:blip r:embed="rId2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514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4082D-2A00-A5BE-0C33-65D38FAE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772DC3E-39D5-F30B-95EF-2B23C8758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 via Thick Dal Principle</a:t>
            </a:r>
            <a:endParaRPr lang="en-US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3" name="Rectangle 3">
                <a:extLst>
                  <a:ext uri="{FF2B5EF4-FFF2-40B4-BE49-F238E27FC236}">
                    <a16:creationId xmlns:a16="http://schemas.microsoft.com/office/drawing/2014/main" id="{47C9AA44-2BA5-7602-124E-B75439B641E4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4100" dirty="0">
                    <a:solidFill>
                      <a:srgbClr val="C00000"/>
                    </a:solidFill>
                  </a:rPr>
                  <a:t>Input (G,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sz="4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4100" dirty="0">
                    <a:solidFill>
                      <a:srgbClr val="C00000"/>
                    </a:solidFill>
                  </a:rPr>
                  <a:t>, OPT)</a:t>
                </a:r>
              </a:p>
              <a:p>
                <a:pPr>
                  <a:lnSpc>
                    <a:spcPct val="90000"/>
                  </a:lnSpc>
                  <a:buNone/>
                </a:pPr>
                <a:endParaRPr lang="en-US" altLang="en-US" sz="410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4100" dirty="0">
                    <a:solidFill>
                      <a:schemeClr val="folHlink"/>
                    </a:solidFill>
                  </a:rPr>
                  <a:t>Repeat Until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4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sz="4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4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4100" dirty="0">
                    <a:solidFill>
                      <a:srgbClr val="C00000"/>
                    </a:solidFill>
                  </a:rPr>
                  <a:t> OPT </a:t>
                </a:r>
                <a:r>
                  <a:rPr lang="en-US" altLang="en-US" sz="4100" dirty="0">
                    <a:solidFill>
                      <a:schemeClr val="folHlink"/>
                    </a:solidFill>
                  </a:rPr>
                  <a:t>edges left:</a:t>
                </a:r>
              </a:p>
              <a:p>
                <a:pPr>
                  <a:lnSpc>
                    <a:spcPct val="90000"/>
                  </a:lnSpc>
                  <a:buNone/>
                </a:pPr>
                <a:endParaRPr lang="en-US" altLang="en-US" sz="4100" dirty="0">
                  <a:solidFill>
                    <a:schemeClr val="folHlink"/>
                  </a:solidFill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4100" dirty="0"/>
                  <a:t>	1. choose edge at random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4100" dirty="0"/>
                  <a:t>	2. “contract” edge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sz="4100" dirty="0"/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4100" dirty="0">
                    <a:solidFill>
                      <a:schemeClr val="folHlink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4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sz="41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4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4100" dirty="0">
                    <a:solidFill>
                      <a:srgbClr val="C00000"/>
                    </a:solidFill>
                  </a:rPr>
                  <a:t> OPT </a:t>
                </a:r>
                <a:r>
                  <a:rPr lang="en-US" altLang="en-US" sz="4100" dirty="0">
                    <a:solidFill>
                      <a:schemeClr val="folHlink"/>
                    </a:solidFill>
                  </a:rPr>
                  <a:t>: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4100" dirty="0"/>
                  <a:t>	Return all the edges in G as solution.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/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>
                  <a:solidFill>
                    <a:schemeClr val="folHlink"/>
                  </a:solidFill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dirty="0">
                    <a:solidFill>
                      <a:schemeClr val="folHlink"/>
                    </a:solidFill>
                  </a:rPr>
                  <a:t>Time:</a:t>
                </a:r>
                <a:r>
                  <a:rPr lang="en-US" altLang="en-US" dirty="0"/>
                  <a:t>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O(|E|)=O(n²)</a:t>
                </a:r>
              </a:p>
            </p:txBody>
          </p:sp>
        </mc:Choice>
        <mc:Fallback>
          <p:sp>
            <p:nvSpPr>
              <p:cNvPr id="10243" name="Rectangle 3">
                <a:extLst>
                  <a:ext uri="{FF2B5EF4-FFF2-40B4-BE49-F238E27FC236}">
                    <a16:creationId xmlns:a16="http://schemas.microsoft.com/office/drawing/2014/main" id="{47C9AA44-2BA5-7602-124E-B75439B64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698" t="-3922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4" name="Rectangle 4">
            <a:extLst>
              <a:ext uri="{FF2B5EF4-FFF2-40B4-BE49-F238E27FC236}">
                <a16:creationId xmlns:a16="http://schemas.microsoft.com/office/drawing/2014/main" id="{7F143DE8-E4AD-9524-D3D1-3FA7FFB33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57338"/>
            <a:ext cx="8229600" cy="3700462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3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D236-7DBA-BFEA-6743-F476898C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c 24">
            <a:extLst>
              <a:ext uri="{FF2B5EF4-FFF2-40B4-BE49-F238E27FC236}">
                <a16:creationId xmlns:a16="http://schemas.microsoft.com/office/drawing/2014/main" id="{26420076-4D0B-4086-8D7A-43EAE1B3F4E3}"/>
              </a:ext>
            </a:extLst>
          </p:cNvPr>
          <p:cNvSpPr/>
          <p:nvPr/>
        </p:nvSpPr>
        <p:spPr>
          <a:xfrm rot="10800000" flipV="1">
            <a:off x="1475188" y="2033719"/>
            <a:ext cx="3164678" cy="2053700"/>
          </a:xfrm>
          <a:prstGeom prst="arc">
            <a:avLst>
              <a:gd name="adj1" fmla="val 11989886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CBC05A-1502-A7F0-6D6B-D7A7B3113C3C}"/>
              </a:ext>
            </a:extLst>
          </p:cNvPr>
          <p:cNvGrpSpPr/>
          <p:nvPr/>
        </p:nvGrpSpPr>
        <p:grpSpPr>
          <a:xfrm>
            <a:off x="1114426" y="2305646"/>
            <a:ext cx="6636544" cy="3242936"/>
            <a:chOff x="1114426" y="2305646"/>
            <a:chExt cx="6636544" cy="32429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9489FB8-BE5E-0DEC-6F08-1E6B319141FF}"/>
                </a:ext>
              </a:extLst>
            </p:cNvPr>
            <p:cNvSpPr/>
            <p:nvPr/>
          </p:nvSpPr>
          <p:spPr>
            <a:xfrm>
              <a:off x="1114426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7487A9-33D1-4AA1-4012-10BC2BF8B8FC}"/>
                </a:ext>
              </a:extLst>
            </p:cNvPr>
            <p:cNvSpPr/>
            <p:nvPr/>
          </p:nvSpPr>
          <p:spPr>
            <a:xfrm>
              <a:off x="2521746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D92BFB6-6E27-BA6D-03EB-A85437F3D567}"/>
                    </a:ext>
                  </a:extLst>
                </p:cNvPr>
                <p:cNvSpPr txBox="1"/>
                <p:nvPr/>
              </p:nvSpPr>
              <p:spPr>
                <a:xfrm>
                  <a:off x="5272087" y="3438175"/>
                  <a:ext cx="1071563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D92BFB6-6E27-BA6D-03EB-A85437F3D5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087" y="3438175"/>
                  <a:ext cx="1071563" cy="4154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C767ABC-13A9-5C8C-D350-B46462435E50}"/>
                </a:ext>
              </a:extLst>
            </p:cNvPr>
            <p:cNvSpPr/>
            <p:nvPr/>
          </p:nvSpPr>
          <p:spPr>
            <a:xfrm>
              <a:off x="3864768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4A8F8D-4014-D7DD-9E90-CCF52FF63550}"/>
                </a:ext>
              </a:extLst>
            </p:cNvPr>
            <p:cNvSpPr/>
            <p:nvPr/>
          </p:nvSpPr>
          <p:spPr>
            <a:xfrm>
              <a:off x="6829426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11DC1F-1736-A8A9-D231-4C98A168D2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7945" y="2896099"/>
              <a:ext cx="892910" cy="281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94602F-CA8B-EDE0-D2BC-93041FE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1949510" y="3457963"/>
              <a:ext cx="881440" cy="129544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D4189D-F5FD-F0AD-BB20-6E63537C0224}"/>
                </a:ext>
              </a:extLst>
            </p:cNvPr>
            <p:cNvCxnSpPr>
              <a:cxnSpLocks/>
            </p:cNvCxnSpPr>
            <p:nvPr/>
          </p:nvCxnSpPr>
          <p:spPr>
            <a:xfrm>
              <a:off x="3320047" y="3858484"/>
              <a:ext cx="987176" cy="7725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191352-0EB2-C2A0-5FDC-C4B1F286AB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650" y="3328989"/>
              <a:ext cx="884910" cy="1455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E10D17-FB27-F204-8A27-6D3147389F33}"/>
                </a:ext>
              </a:extLst>
            </p:cNvPr>
            <p:cNvCxnSpPr>
              <a:cxnSpLocks/>
            </p:cNvCxnSpPr>
            <p:nvPr/>
          </p:nvCxnSpPr>
          <p:spPr>
            <a:xfrm>
              <a:off x="6247210" y="4132660"/>
              <a:ext cx="1297920" cy="2266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2BCCB62A-26A0-D981-4ED5-FFF47233E3F9}"/>
                </a:ext>
              </a:extLst>
            </p:cNvPr>
            <p:cNvSpPr/>
            <p:nvPr/>
          </p:nvSpPr>
          <p:spPr>
            <a:xfrm flipV="1">
              <a:off x="2751242" y="3363812"/>
              <a:ext cx="4583605" cy="1978523"/>
            </a:xfrm>
            <a:prstGeom prst="arc">
              <a:avLst>
                <a:gd name="adj1" fmla="val 11357129"/>
                <a:gd name="adj2" fmla="val 21418157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8B8913-9373-F0EB-4580-05EE55C7A92F}"/>
                </a:ext>
              </a:extLst>
            </p:cNvPr>
            <p:cNvCxnSpPr>
              <a:cxnSpLocks/>
            </p:cNvCxnSpPr>
            <p:nvPr/>
          </p:nvCxnSpPr>
          <p:spPr>
            <a:xfrm>
              <a:off x="1320369" y="2793427"/>
              <a:ext cx="118187" cy="6084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3F3A14-2E7C-D6F8-C1F0-48BB331951E7}"/>
                </a:ext>
              </a:extLst>
            </p:cNvPr>
            <p:cNvCxnSpPr>
              <a:cxnSpLocks/>
            </p:cNvCxnSpPr>
            <p:nvPr/>
          </p:nvCxnSpPr>
          <p:spPr>
            <a:xfrm>
              <a:off x="1823233" y="2921360"/>
              <a:ext cx="128894" cy="5266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311633-2AD0-2015-965A-729776ED9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1647" y="2922996"/>
              <a:ext cx="340007" cy="1549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3F7BC6-1579-FF44-3DF9-EB20045D36D2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53" y="3509552"/>
              <a:ext cx="231725" cy="2956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6A5A2BD-66CC-292A-3D12-9E7F31493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6123" y="3953075"/>
              <a:ext cx="284815" cy="1327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4D5B88A-7841-3371-DAA4-1D755FFF4A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5025" y="3603272"/>
              <a:ext cx="92492" cy="3637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9465588-2367-1B4A-5398-BA5F586F4420}"/>
                </a:ext>
              </a:extLst>
            </p:cNvPr>
            <p:cNvCxnSpPr>
              <a:cxnSpLocks/>
            </p:cNvCxnSpPr>
            <p:nvPr/>
          </p:nvCxnSpPr>
          <p:spPr>
            <a:xfrm>
              <a:off x="1547331" y="3933712"/>
              <a:ext cx="166867" cy="5001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733C8C-9B86-FB3C-34FC-D9D206B53489}"/>
                </a:ext>
              </a:extLst>
            </p:cNvPr>
            <p:cNvCxnSpPr>
              <a:cxnSpLocks/>
            </p:cNvCxnSpPr>
            <p:nvPr/>
          </p:nvCxnSpPr>
          <p:spPr>
            <a:xfrm>
              <a:off x="1256123" y="4064027"/>
              <a:ext cx="298543" cy="739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D2E8A19-887B-3312-C251-FE746235B3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0550" y="2724125"/>
              <a:ext cx="54023" cy="4982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3CCD2EF-CA3D-388D-13FD-FAB50DAAA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6218" y="2856879"/>
              <a:ext cx="365950" cy="30983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1B057FF-1597-E2AE-072E-1F6051072F94}"/>
                </a:ext>
              </a:extLst>
            </p:cNvPr>
            <p:cNvCxnSpPr>
              <a:cxnSpLocks/>
            </p:cNvCxnSpPr>
            <p:nvPr/>
          </p:nvCxnSpPr>
          <p:spPr>
            <a:xfrm>
              <a:off x="4104769" y="2738111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41362BA-7E21-1685-6E6B-A32C5D3A45F4}"/>
                </a:ext>
              </a:extLst>
            </p:cNvPr>
            <p:cNvCxnSpPr>
              <a:cxnSpLocks/>
            </p:cNvCxnSpPr>
            <p:nvPr/>
          </p:nvCxnSpPr>
          <p:spPr>
            <a:xfrm>
              <a:off x="4657087" y="3438135"/>
              <a:ext cx="22530" cy="4740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17BF0E0-E827-4410-600E-846DBF3036F5}"/>
                </a:ext>
              </a:extLst>
            </p:cNvPr>
            <p:cNvCxnSpPr>
              <a:cxnSpLocks/>
            </p:cNvCxnSpPr>
            <p:nvPr/>
          </p:nvCxnSpPr>
          <p:spPr>
            <a:xfrm>
              <a:off x="4014396" y="3282356"/>
              <a:ext cx="33568" cy="4687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1448E38-EE39-DD05-625E-4592A4CC242B}"/>
                </a:ext>
              </a:extLst>
            </p:cNvPr>
            <p:cNvCxnSpPr>
              <a:cxnSpLocks/>
            </p:cNvCxnSpPr>
            <p:nvPr/>
          </p:nvCxnSpPr>
          <p:spPr>
            <a:xfrm>
              <a:off x="4230939" y="4163056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9F9F16-76BF-E98B-01C7-A7829D084558}"/>
                </a:ext>
              </a:extLst>
            </p:cNvPr>
            <p:cNvCxnSpPr>
              <a:cxnSpLocks/>
            </p:cNvCxnSpPr>
            <p:nvPr/>
          </p:nvCxnSpPr>
          <p:spPr>
            <a:xfrm>
              <a:off x="7205500" y="3303848"/>
              <a:ext cx="424166" cy="307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32CAD7-0716-42BC-0525-743F3E6A4681}"/>
                </a:ext>
              </a:extLst>
            </p:cNvPr>
            <p:cNvCxnSpPr>
              <a:cxnSpLocks/>
            </p:cNvCxnSpPr>
            <p:nvPr/>
          </p:nvCxnSpPr>
          <p:spPr>
            <a:xfrm>
              <a:off x="3028511" y="4209290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E2F80D-D175-B56D-DDF5-B4F4B8CF9E34}"/>
                </a:ext>
              </a:extLst>
            </p:cNvPr>
            <p:cNvCxnSpPr>
              <a:cxnSpLocks/>
            </p:cNvCxnSpPr>
            <p:nvPr/>
          </p:nvCxnSpPr>
          <p:spPr>
            <a:xfrm>
              <a:off x="2616116" y="3608997"/>
              <a:ext cx="116180" cy="4670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A61854-11A6-76F6-1A4F-1E69E45F3D84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33" y="3401858"/>
              <a:ext cx="155004" cy="4466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38468B-46EC-A5F2-B48B-89B94A506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3710" y="2859769"/>
              <a:ext cx="131295" cy="4247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423FD8F-5641-A6EF-8023-DE2A6E15B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193" y="2678906"/>
              <a:ext cx="10715" cy="7377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DC70588-B0D0-5A05-32EB-6AB16EBAFF27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H="1">
              <a:off x="3864768" y="3222391"/>
              <a:ext cx="183195" cy="411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D93876-FFBF-4298-9C3D-46305CFD4E48}"/>
                </a:ext>
              </a:extLst>
            </p:cNvPr>
            <p:cNvCxnSpPr>
              <a:cxnSpLocks/>
            </p:cNvCxnSpPr>
            <p:nvPr/>
          </p:nvCxnSpPr>
          <p:spPr>
            <a:xfrm>
              <a:off x="1426078" y="3380189"/>
              <a:ext cx="0" cy="4504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B2F70EB-2BBE-D557-88F4-6482793BD403}"/>
                </a:ext>
              </a:extLst>
            </p:cNvPr>
            <p:cNvCxnSpPr>
              <a:cxnSpLocks/>
            </p:cNvCxnSpPr>
            <p:nvPr/>
          </p:nvCxnSpPr>
          <p:spPr>
            <a:xfrm>
              <a:off x="4013356" y="3742554"/>
              <a:ext cx="213443" cy="4104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9077994-7069-57D5-188A-EA2A674027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4197" y="2439904"/>
              <a:ext cx="212789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1E74950-AF10-6F86-1762-FA4690A0EC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755" y="3457539"/>
              <a:ext cx="234844" cy="9494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83E4C3C-4CBD-1C8F-D12C-C0289FFF00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6066" y="4182662"/>
              <a:ext cx="211995" cy="5754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906D60B-D400-6546-E48C-18908539C7B9}"/>
                </a:ext>
              </a:extLst>
            </p:cNvPr>
            <p:cNvCxnSpPr>
              <a:cxnSpLocks/>
            </p:cNvCxnSpPr>
            <p:nvPr/>
          </p:nvCxnSpPr>
          <p:spPr>
            <a:xfrm>
              <a:off x="7559581" y="2987245"/>
              <a:ext cx="70085" cy="6217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0E87661-B4DF-B83D-68AB-34847F84A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3590" y="4353073"/>
              <a:ext cx="155558" cy="4750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F856B69-84DB-2D25-4A81-B5E0DED26AF5}"/>
                </a:ext>
              </a:extLst>
            </p:cNvPr>
            <p:cNvCxnSpPr>
              <a:cxnSpLocks/>
            </p:cNvCxnSpPr>
            <p:nvPr/>
          </p:nvCxnSpPr>
          <p:spPr>
            <a:xfrm>
              <a:off x="6875551" y="3762291"/>
              <a:ext cx="151448" cy="3703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3EC0C69-070E-975A-5A09-191DD56D1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7988" y="3601606"/>
              <a:ext cx="184210" cy="34374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5460629-89DC-7369-DDEF-783195A865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896" y="3918121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A724E6-00DB-D987-8C1B-403461560E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736" y="2896099"/>
              <a:ext cx="35714" cy="5063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E3C1B5-E412-E1EB-6BD6-54847654A433}"/>
                </a:ext>
              </a:extLst>
            </p:cNvPr>
            <p:cNvCxnSpPr>
              <a:cxnSpLocks/>
            </p:cNvCxnSpPr>
            <p:nvPr/>
          </p:nvCxnSpPr>
          <p:spPr>
            <a:xfrm>
              <a:off x="7266986" y="2444026"/>
              <a:ext cx="240645" cy="3197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AE6AAA3-8ABD-E5AD-B838-38D44AFDE6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5049" y="3244713"/>
              <a:ext cx="231611" cy="527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6679C0C-024E-7765-4270-91E0D4293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5975" y="3230173"/>
              <a:ext cx="229776" cy="3917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B1DF97D-3657-0219-711D-A4A2A9AF4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0850" y="3790408"/>
              <a:ext cx="380629" cy="2815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D607712-B02B-6A81-ED39-C246DE4B66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4858" y="3119674"/>
              <a:ext cx="123398" cy="4444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7DF45CA-A639-1B2A-E315-D8CAD08BF0E7}"/>
                </a:ext>
              </a:extLst>
            </p:cNvPr>
            <p:cNvCxnSpPr>
              <a:cxnSpLocks/>
            </p:cNvCxnSpPr>
            <p:nvPr/>
          </p:nvCxnSpPr>
          <p:spPr>
            <a:xfrm>
              <a:off x="2903228" y="3542755"/>
              <a:ext cx="218250" cy="2604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1AD38AE-A63C-38CC-82F6-B747EFB6F3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3739" y="2830721"/>
              <a:ext cx="38719" cy="4588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16EEDF3-3902-5BC0-5000-D87C93E2C9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4207" y="3945353"/>
              <a:ext cx="417088" cy="21451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3B58F9-4441-20A6-C3BD-E3E07B0CC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6603" y="3923479"/>
              <a:ext cx="94692" cy="4727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88392D1-0355-A59D-F1D7-99F97DDA08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3262" y="2746935"/>
              <a:ext cx="248053" cy="6002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75EF67E-BA0A-68F7-D111-D35EBED88E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6808" y="3382151"/>
              <a:ext cx="131246" cy="4014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F29E324-61FD-A0BE-2CA1-C1F18C6887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2669" y="3945353"/>
              <a:ext cx="431783" cy="1698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D2D4010-0789-3763-B2E0-2D31B7AFEEAC}"/>
                    </a:ext>
                  </a:extLst>
                </p:cNvPr>
                <p:cNvSpPr txBox="1"/>
                <p:nvPr/>
              </p:nvSpPr>
              <p:spPr>
                <a:xfrm>
                  <a:off x="1382551" y="5133084"/>
                  <a:ext cx="394660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D2D4010-0789-3763-B2E0-2D31B7AFE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2551" y="5133084"/>
                  <a:ext cx="394660" cy="4154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7B4E900-A523-4DA1-C24F-3EA6ABE85F7F}"/>
                    </a:ext>
                  </a:extLst>
                </p:cNvPr>
                <p:cNvSpPr txBox="1"/>
                <p:nvPr/>
              </p:nvSpPr>
              <p:spPr>
                <a:xfrm>
                  <a:off x="2805374" y="5131637"/>
                  <a:ext cx="394660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7B4E900-A523-4DA1-C24F-3EA6ABE85F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374" y="5131637"/>
                  <a:ext cx="394660" cy="4154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4FFD3C3-5034-144D-8856-04BF9E342C8D}"/>
                    </a:ext>
                  </a:extLst>
                </p:cNvPr>
                <p:cNvSpPr txBox="1"/>
                <p:nvPr/>
              </p:nvSpPr>
              <p:spPr>
                <a:xfrm>
                  <a:off x="7110067" y="5131637"/>
                  <a:ext cx="397993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4FFD3C3-5034-144D-8856-04BF9E342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0067" y="5131637"/>
                  <a:ext cx="397993" cy="415498"/>
                </a:xfrm>
                <a:prstGeom prst="rect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73B599B-DC5F-1849-F552-5C51006C1828}"/>
                </a:ext>
              </a:extLst>
            </p:cNvPr>
            <p:cNvCxnSpPr>
              <a:cxnSpLocks/>
            </p:cNvCxnSpPr>
            <p:nvPr/>
          </p:nvCxnSpPr>
          <p:spPr>
            <a:xfrm>
              <a:off x="1426446" y="3785135"/>
              <a:ext cx="129569" cy="968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E0CF3CD-A7CA-D441-2057-631AAA2A5D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9711" y="3803245"/>
              <a:ext cx="230432" cy="4529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607A651-EABB-8483-BD96-66CA1B92A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9379" y="3847205"/>
              <a:ext cx="346810" cy="3616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33CDC02-77B5-E759-AAE3-7EF614B5A8E1}"/>
                </a:ext>
              </a:extLst>
            </p:cNvPr>
            <p:cNvCxnSpPr>
              <a:cxnSpLocks/>
            </p:cNvCxnSpPr>
            <p:nvPr/>
          </p:nvCxnSpPr>
          <p:spPr>
            <a:xfrm>
              <a:off x="4543934" y="3256418"/>
              <a:ext cx="108804" cy="2447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A69BBFF-9361-B567-5570-48813E832B7B}"/>
                  </a:ext>
                </a:extLst>
              </p:cNvPr>
              <p:cNvSpPr txBox="1"/>
              <p:nvPr/>
            </p:nvSpPr>
            <p:spPr>
              <a:xfrm>
                <a:off x="315092" y="1376622"/>
                <a:ext cx="4198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r>
                  <a:rPr lang="en-NO">
                    <a:latin typeface="Palatino" pitchFamily="2" charset="77"/>
                    <a:ea typeface="Palatino" pitchFamily="2" charset="77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  <m:t>𝑉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𝑚</m:t>
                    </m:r>
                  </m:oMath>
                </a14:m>
                <a:endParaRPr lang="en-NO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A69BBFF-9361-B567-5570-48813E832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92" y="1376622"/>
                <a:ext cx="4198595" cy="369332"/>
              </a:xfrm>
              <a:prstGeom prst="rect">
                <a:avLst/>
              </a:prstGeom>
              <a:blipFill>
                <a:blip r:embed="rId6"/>
                <a:stretch>
                  <a:fillRect l="-120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itle 1">
            <a:extLst>
              <a:ext uri="{FF2B5EF4-FFF2-40B4-BE49-F238E27FC236}">
                <a16:creationId xmlns:a16="http://schemas.microsoft.com/office/drawing/2014/main" id="{161249E1-0CDE-76A5-AE88-B2324BCDA417}"/>
              </a:ext>
            </a:extLst>
          </p:cNvPr>
          <p:cNvSpPr txBox="1">
            <a:spLocks/>
          </p:cNvSpPr>
          <p:nvPr/>
        </p:nvSpPr>
        <p:spPr>
          <a:xfrm>
            <a:off x="107504" y="386133"/>
            <a:ext cx="9036496" cy="53635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Palatino" pitchFamily="2" charset="77"/>
                <a:ea typeface="Palatino" pitchFamily="2" charset="77"/>
              </a:rPr>
              <a:t>Algorithm in Action</a:t>
            </a:r>
            <a:endParaRPr lang="en-NO" b="1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8AC2019-B052-4FB3-61BC-5DF087F86263}"/>
                  </a:ext>
                </a:extLst>
              </p:cNvPr>
              <p:cNvSpPr txBox="1"/>
              <p:nvPr/>
            </p:nvSpPr>
            <p:spPr>
              <a:xfrm>
                <a:off x="6168276" y="1502518"/>
                <a:ext cx="22797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  <a:ea typeface="Palatino" pitchFamily="2" charset="77"/>
                  </a:rPr>
                  <a:t>C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 optimal solution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𝐶</m:t>
                        </m:r>
                      </m:e>
                    </m:d>
                    <m:r>
                      <a:rPr lang="en-US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</a:p>
            </p:txBody>
          </p:sp>
        </mc:Choice>
        <mc:Fallback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48AC2019-B052-4FB3-61BC-5DF087F86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276" y="1502518"/>
                <a:ext cx="2279791" cy="646331"/>
              </a:xfrm>
              <a:prstGeom prst="rect">
                <a:avLst/>
              </a:prstGeom>
              <a:blipFill>
                <a:blip r:embed="rId7"/>
                <a:stretch>
                  <a:fillRect l="-2210" t="-5769" r="-110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03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80FD3-007B-67B6-C3A6-754DDF992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333D-B592-BA60-7999-4A64E51E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289"/>
            <a:ext cx="9144000" cy="111217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Before </a:t>
            </a:r>
            <a:r>
              <a:rPr lang="en-NO" b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Contraction</a:t>
            </a:r>
            <a:endParaRPr lang="en-NO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3FFDA6-CEAF-D4A6-6EC1-35480C7DE7BF}"/>
              </a:ext>
            </a:extLst>
          </p:cNvPr>
          <p:cNvSpPr/>
          <p:nvPr/>
        </p:nvSpPr>
        <p:spPr>
          <a:xfrm>
            <a:off x="111442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A93499-FC24-3F50-91E6-8D63002CFB65}"/>
              </a:ext>
            </a:extLst>
          </p:cNvPr>
          <p:cNvSpPr/>
          <p:nvPr/>
        </p:nvSpPr>
        <p:spPr>
          <a:xfrm>
            <a:off x="252174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F09CEA-F7FD-76E3-E29D-65791B665857}"/>
                  </a:ext>
                </a:extLst>
              </p:cNvPr>
              <p:cNvSpPr txBox="1"/>
              <p:nvPr/>
            </p:nvSpPr>
            <p:spPr>
              <a:xfrm>
                <a:off x="5272087" y="3438175"/>
                <a:ext cx="10715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NO" sz="21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F09CEA-F7FD-76E3-E29D-65791B665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087" y="3438175"/>
                <a:ext cx="1071563" cy="4154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816A2028-5370-0B41-3C3F-AAD13A15113B}"/>
              </a:ext>
            </a:extLst>
          </p:cNvPr>
          <p:cNvSpPr/>
          <p:nvPr/>
        </p:nvSpPr>
        <p:spPr>
          <a:xfrm>
            <a:off x="3864768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AC1A43-B76C-568B-4727-8E3D27D34145}"/>
              </a:ext>
            </a:extLst>
          </p:cNvPr>
          <p:cNvSpPr/>
          <p:nvPr/>
        </p:nvSpPr>
        <p:spPr>
          <a:xfrm>
            <a:off x="682942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15B5F1-66BF-EEEE-E425-485569DA46CA}"/>
              </a:ext>
            </a:extLst>
          </p:cNvPr>
          <p:cNvCxnSpPr>
            <a:cxnSpLocks/>
          </p:cNvCxnSpPr>
          <p:nvPr/>
        </p:nvCxnSpPr>
        <p:spPr>
          <a:xfrm flipV="1">
            <a:off x="1837945" y="2896099"/>
            <a:ext cx="892910" cy="281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116087-3DE7-5451-282E-ADB182392A21}"/>
              </a:ext>
            </a:extLst>
          </p:cNvPr>
          <p:cNvCxnSpPr>
            <a:cxnSpLocks/>
          </p:cNvCxnSpPr>
          <p:nvPr/>
        </p:nvCxnSpPr>
        <p:spPr>
          <a:xfrm>
            <a:off x="1949510" y="3457963"/>
            <a:ext cx="881440" cy="12954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623A39-6C7E-DFDC-1A31-7047EAC752C5}"/>
              </a:ext>
            </a:extLst>
          </p:cNvPr>
          <p:cNvCxnSpPr>
            <a:cxnSpLocks/>
          </p:cNvCxnSpPr>
          <p:nvPr/>
        </p:nvCxnSpPr>
        <p:spPr>
          <a:xfrm>
            <a:off x="3320047" y="3858484"/>
            <a:ext cx="987176" cy="7725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C3861B-CAE9-2E6F-D978-979C2DFB795C}"/>
              </a:ext>
            </a:extLst>
          </p:cNvPr>
          <p:cNvCxnSpPr>
            <a:cxnSpLocks/>
          </p:cNvCxnSpPr>
          <p:nvPr/>
        </p:nvCxnSpPr>
        <p:spPr>
          <a:xfrm flipV="1">
            <a:off x="6343650" y="3328989"/>
            <a:ext cx="884910" cy="145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8DB176-C6E3-77F9-4805-F0BDBDD0AEC9}"/>
              </a:ext>
            </a:extLst>
          </p:cNvPr>
          <p:cNvCxnSpPr>
            <a:cxnSpLocks/>
          </p:cNvCxnSpPr>
          <p:nvPr/>
        </p:nvCxnSpPr>
        <p:spPr>
          <a:xfrm>
            <a:off x="6247210" y="4132660"/>
            <a:ext cx="1297920" cy="2266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C38FA60F-0EC9-7227-8EF4-BB9AC8925B40}"/>
              </a:ext>
            </a:extLst>
          </p:cNvPr>
          <p:cNvSpPr/>
          <p:nvPr/>
        </p:nvSpPr>
        <p:spPr>
          <a:xfrm rot="10800000" flipV="1">
            <a:off x="1475188" y="2033719"/>
            <a:ext cx="3164678" cy="2053700"/>
          </a:xfrm>
          <a:prstGeom prst="arc">
            <a:avLst>
              <a:gd name="adj1" fmla="val 11989886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8DBADEC4-ABA5-1171-3939-05A2235B5A8B}"/>
              </a:ext>
            </a:extLst>
          </p:cNvPr>
          <p:cNvSpPr/>
          <p:nvPr/>
        </p:nvSpPr>
        <p:spPr>
          <a:xfrm flipV="1">
            <a:off x="2751242" y="3363812"/>
            <a:ext cx="4583605" cy="1978523"/>
          </a:xfrm>
          <a:prstGeom prst="arc">
            <a:avLst>
              <a:gd name="adj1" fmla="val 11357129"/>
              <a:gd name="adj2" fmla="val 21418157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71FF0B-9D2B-9F79-F510-7F83D4AA9C3D}"/>
              </a:ext>
            </a:extLst>
          </p:cNvPr>
          <p:cNvCxnSpPr>
            <a:cxnSpLocks/>
          </p:cNvCxnSpPr>
          <p:nvPr/>
        </p:nvCxnSpPr>
        <p:spPr>
          <a:xfrm>
            <a:off x="1320369" y="2793427"/>
            <a:ext cx="118187" cy="6084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D36D0C-9A0D-0AFE-7A18-7898CB3B446F}"/>
              </a:ext>
            </a:extLst>
          </p:cNvPr>
          <p:cNvCxnSpPr>
            <a:cxnSpLocks/>
          </p:cNvCxnSpPr>
          <p:nvPr/>
        </p:nvCxnSpPr>
        <p:spPr>
          <a:xfrm>
            <a:off x="1823233" y="2921360"/>
            <a:ext cx="128894" cy="5266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202F9D-FBCC-8177-88F2-81D8DCB456BB}"/>
              </a:ext>
            </a:extLst>
          </p:cNvPr>
          <p:cNvCxnSpPr>
            <a:cxnSpLocks/>
          </p:cNvCxnSpPr>
          <p:nvPr/>
        </p:nvCxnSpPr>
        <p:spPr>
          <a:xfrm flipV="1">
            <a:off x="1481647" y="2922996"/>
            <a:ext cx="340007" cy="1549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1A645D-A01D-8ED0-3543-6918EDE66148}"/>
              </a:ext>
            </a:extLst>
          </p:cNvPr>
          <p:cNvCxnSpPr>
            <a:cxnSpLocks/>
          </p:cNvCxnSpPr>
          <p:nvPr/>
        </p:nvCxnSpPr>
        <p:spPr>
          <a:xfrm>
            <a:off x="1194353" y="3509552"/>
            <a:ext cx="231725" cy="295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0838AB-17BC-130A-4B34-B6F0495F13D8}"/>
              </a:ext>
            </a:extLst>
          </p:cNvPr>
          <p:cNvCxnSpPr>
            <a:cxnSpLocks/>
          </p:cNvCxnSpPr>
          <p:nvPr/>
        </p:nvCxnSpPr>
        <p:spPr>
          <a:xfrm flipH="1">
            <a:off x="1256123" y="3953075"/>
            <a:ext cx="284815" cy="1327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4B81DE-B1E6-3E10-5864-149D8F107975}"/>
              </a:ext>
            </a:extLst>
          </p:cNvPr>
          <p:cNvCxnSpPr>
            <a:cxnSpLocks/>
          </p:cNvCxnSpPr>
          <p:nvPr/>
        </p:nvCxnSpPr>
        <p:spPr>
          <a:xfrm flipH="1">
            <a:off x="1545025" y="3603272"/>
            <a:ext cx="92492" cy="363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DE552-6DAD-D8E3-6611-DDB4A9AB4653}"/>
              </a:ext>
            </a:extLst>
          </p:cNvPr>
          <p:cNvCxnSpPr>
            <a:cxnSpLocks/>
          </p:cNvCxnSpPr>
          <p:nvPr/>
        </p:nvCxnSpPr>
        <p:spPr>
          <a:xfrm>
            <a:off x="1547331" y="3933712"/>
            <a:ext cx="166867" cy="50015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040AD39-6CCD-5282-E860-FD0768DBFDAF}"/>
              </a:ext>
            </a:extLst>
          </p:cNvPr>
          <p:cNvCxnSpPr>
            <a:cxnSpLocks/>
          </p:cNvCxnSpPr>
          <p:nvPr/>
        </p:nvCxnSpPr>
        <p:spPr>
          <a:xfrm>
            <a:off x="1256123" y="4064027"/>
            <a:ext cx="298543" cy="739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BEA722-69FA-1DF8-6A4A-8411A38BF602}"/>
              </a:ext>
            </a:extLst>
          </p:cNvPr>
          <p:cNvCxnSpPr>
            <a:cxnSpLocks/>
          </p:cNvCxnSpPr>
          <p:nvPr/>
        </p:nvCxnSpPr>
        <p:spPr>
          <a:xfrm flipH="1">
            <a:off x="4040550" y="2724125"/>
            <a:ext cx="54023" cy="4982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D3E5616-83E1-C0D2-D1DE-7603AA162E63}"/>
              </a:ext>
            </a:extLst>
          </p:cNvPr>
          <p:cNvCxnSpPr>
            <a:cxnSpLocks/>
          </p:cNvCxnSpPr>
          <p:nvPr/>
        </p:nvCxnSpPr>
        <p:spPr>
          <a:xfrm flipV="1">
            <a:off x="4196218" y="2856879"/>
            <a:ext cx="365950" cy="3098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7B63A5-5A38-BE12-F93D-F879E2F4E370}"/>
              </a:ext>
            </a:extLst>
          </p:cNvPr>
          <p:cNvCxnSpPr>
            <a:cxnSpLocks/>
          </p:cNvCxnSpPr>
          <p:nvPr/>
        </p:nvCxnSpPr>
        <p:spPr>
          <a:xfrm>
            <a:off x="4104769" y="2738111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FCBE03A-C673-F580-0405-72ED7D4A08FE}"/>
              </a:ext>
            </a:extLst>
          </p:cNvPr>
          <p:cNvCxnSpPr>
            <a:cxnSpLocks/>
          </p:cNvCxnSpPr>
          <p:nvPr/>
        </p:nvCxnSpPr>
        <p:spPr>
          <a:xfrm>
            <a:off x="4657087" y="3438135"/>
            <a:ext cx="22530" cy="47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C82D0E-3B91-8436-03ED-3FEC473891D2}"/>
              </a:ext>
            </a:extLst>
          </p:cNvPr>
          <p:cNvCxnSpPr>
            <a:cxnSpLocks/>
          </p:cNvCxnSpPr>
          <p:nvPr/>
        </p:nvCxnSpPr>
        <p:spPr>
          <a:xfrm>
            <a:off x="4014396" y="3282356"/>
            <a:ext cx="33568" cy="4687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50CD4C-2F38-C2DB-FB4F-012D86CF22C5}"/>
              </a:ext>
            </a:extLst>
          </p:cNvPr>
          <p:cNvCxnSpPr>
            <a:cxnSpLocks/>
          </p:cNvCxnSpPr>
          <p:nvPr/>
        </p:nvCxnSpPr>
        <p:spPr>
          <a:xfrm>
            <a:off x="4230939" y="4163056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85B381-017E-EDD3-49FD-781D52AD5BA8}"/>
              </a:ext>
            </a:extLst>
          </p:cNvPr>
          <p:cNvCxnSpPr>
            <a:cxnSpLocks/>
          </p:cNvCxnSpPr>
          <p:nvPr/>
        </p:nvCxnSpPr>
        <p:spPr>
          <a:xfrm>
            <a:off x="7205500" y="3303848"/>
            <a:ext cx="424166" cy="307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97E894-0EB0-B494-1CE0-5EFCBF903581}"/>
              </a:ext>
            </a:extLst>
          </p:cNvPr>
          <p:cNvCxnSpPr>
            <a:cxnSpLocks/>
          </p:cNvCxnSpPr>
          <p:nvPr/>
        </p:nvCxnSpPr>
        <p:spPr>
          <a:xfrm>
            <a:off x="3028511" y="4209290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F93F711-0ED5-7C11-2B1D-DB2D9D9E06C2}"/>
              </a:ext>
            </a:extLst>
          </p:cNvPr>
          <p:cNvCxnSpPr>
            <a:cxnSpLocks/>
          </p:cNvCxnSpPr>
          <p:nvPr/>
        </p:nvCxnSpPr>
        <p:spPr>
          <a:xfrm>
            <a:off x="2616116" y="3608997"/>
            <a:ext cx="116180" cy="4670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651E1C-0F08-FE6B-3BF4-E649316BE81C}"/>
              </a:ext>
            </a:extLst>
          </p:cNvPr>
          <p:cNvCxnSpPr>
            <a:cxnSpLocks/>
          </p:cNvCxnSpPr>
          <p:nvPr/>
        </p:nvCxnSpPr>
        <p:spPr>
          <a:xfrm>
            <a:off x="3180833" y="3401858"/>
            <a:ext cx="155004" cy="446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D7A252-2B48-1E64-F0AE-01E643CD185D}"/>
              </a:ext>
            </a:extLst>
          </p:cNvPr>
          <p:cNvCxnSpPr>
            <a:cxnSpLocks/>
          </p:cNvCxnSpPr>
          <p:nvPr/>
        </p:nvCxnSpPr>
        <p:spPr>
          <a:xfrm flipH="1">
            <a:off x="2613710" y="2859769"/>
            <a:ext cx="131295" cy="4247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183DF-5169-C0B1-EB1A-0D7C72089291}"/>
              </a:ext>
            </a:extLst>
          </p:cNvPr>
          <p:cNvCxnSpPr>
            <a:cxnSpLocks/>
          </p:cNvCxnSpPr>
          <p:nvPr/>
        </p:nvCxnSpPr>
        <p:spPr>
          <a:xfrm flipH="1">
            <a:off x="3174193" y="2678906"/>
            <a:ext cx="10715" cy="737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F48195-BDFC-971C-8207-F645705C1A0D}"/>
              </a:ext>
            </a:extLst>
          </p:cNvPr>
          <p:cNvCxnSpPr>
            <a:cxnSpLocks/>
            <a:endCxn id="7" idx="2"/>
          </p:cNvCxnSpPr>
          <p:nvPr/>
        </p:nvCxnSpPr>
        <p:spPr>
          <a:xfrm flipH="1">
            <a:off x="3864768" y="3222391"/>
            <a:ext cx="183195" cy="4119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151B66-27E7-4222-D31F-421E2F092F89}"/>
              </a:ext>
            </a:extLst>
          </p:cNvPr>
          <p:cNvCxnSpPr>
            <a:cxnSpLocks/>
          </p:cNvCxnSpPr>
          <p:nvPr/>
        </p:nvCxnSpPr>
        <p:spPr>
          <a:xfrm>
            <a:off x="1426078" y="3380189"/>
            <a:ext cx="0" cy="450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13A4E90-492D-9405-9A1E-02BBE5A3C535}"/>
              </a:ext>
            </a:extLst>
          </p:cNvPr>
          <p:cNvCxnSpPr>
            <a:cxnSpLocks/>
          </p:cNvCxnSpPr>
          <p:nvPr/>
        </p:nvCxnSpPr>
        <p:spPr>
          <a:xfrm>
            <a:off x="4013356" y="3742554"/>
            <a:ext cx="213443" cy="4104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F62627C-1C60-B369-81C3-A8D82517B54C}"/>
              </a:ext>
            </a:extLst>
          </p:cNvPr>
          <p:cNvCxnSpPr>
            <a:cxnSpLocks/>
          </p:cNvCxnSpPr>
          <p:nvPr/>
        </p:nvCxnSpPr>
        <p:spPr>
          <a:xfrm flipH="1">
            <a:off x="7054197" y="2439904"/>
            <a:ext cx="212789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196C418-D875-5A45-CFB5-9DD12134F3C5}"/>
              </a:ext>
            </a:extLst>
          </p:cNvPr>
          <p:cNvCxnSpPr>
            <a:cxnSpLocks/>
          </p:cNvCxnSpPr>
          <p:nvPr/>
        </p:nvCxnSpPr>
        <p:spPr>
          <a:xfrm flipH="1">
            <a:off x="1714755" y="3457539"/>
            <a:ext cx="234844" cy="9494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26A0432-916D-2687-85ED-853C5AC8E69D}"/>
              </a:ext>
            </a:extLst>
          </p:cNvPr>
          <p:cNvCxnSpPr>
            <a:cxnSpLocks/>
          </p:cNvCxnSpPr>
          <p:nvPr/>
        </p:nvCxnSpPr>
        <p:spPr>
          <a:xfrm flipH="1">
            <a:off x="2816066" y="4182662"/>
            <a:ext cx="211995" cy="575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BAE2C5-A976-816E-BE7E-C70DE306882A}"/>
              </a:ext>
            </a:extLst>
          </p:cNvPr>
          <p:cNvCxnSpPr>
            <a:cxnSpLocks/>
          </p:cNvCxnSpPr>
          <p:nvPr/>
        </p:nvCxnSpPr>
        <p:spPr>
          <a:xfrm>
            <a:off x="7559581" y="2987245"/>
            <a:ext cx="70085" cy="6217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21D4F18-FFCF-D879-2002-58206A915F4E}"/>
              </a:ext>
            </a:extLst>
          </p:cNvPr>
          <p:cNvCxnSpPr>
            <a:cxnSpLocks/>
          </p:cNvCxnSpPr>
          <p:nvPr/>
        </p:nvCxnSpPr>
        <p:spPr>
          <a:xfrm flipH="1">
            <a:off x="7373590" y="4353073"/>
            <a:ext cx="155558" cy="4750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7349590-8365-02C1-3347-DC8C21EA1D2D}"/>
              </a:ext>
            </a:extLst>
          </p:cNvPr>
          <p:cNvCxnSpPr>
            <a:cxnSpLocks/>
          </p:cNvCxnSpPr>
          <p:nvPr/>
        </p:nvCxnSpPr>
        <p:spPr>
          <a:xfrm>
            <a:off x="6875551" y="3762291"/>
            <a:ext cx="151448" cy="3703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48A276D-F062-06C3-8DF4-8A31F6069F0D}"/>
              </a:ext>
            </a:extLst>
          </p:cNvPr>
          <p:cNvCxnSpPr>
            <a:cxnSpLocks/>
          </p:cNvCxnSpPr>
          <p:nvPr/>
        </p:nvCxnSpPr>
        <p:spPr>
          <a:xfrm flipH="1">
            <a:off x="7457988" y="3601606"/>
            <a:ext cx="184210" cy="3437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35612F3-D05E-F90E-5B63-D0E3A85B9AFC}"/>
              </a:ext>
            </a:extLst>
          </p:cNvPr>
          <p:cNvCxnSpPr>
            <a:cxnSpLocks/>
          </p:cNvCxnSpPr>
          <p:nvPr/>
        </p:nvCxnSpPr>
        <p:spPr>
          <a:xfrm>
            <a:off x="7447896" y="3918121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1D3E810-E05E-447D-0481-B6F5C0E1F24C}"/>
              </a:ext>
            </a:extLst>
          </p:cNvPr>
          <p:cNvCxnSpPr>
            <a:cxnSpLocks/>
          </p:cNvCxnSpPr>
          <p:nvPr/>
        </p:nvCxnSpPr>
        <p:spPr>
          <a:xfrm flipH="1">
            <a:off x="7011736" y="2896099"/>
            <a:ext cx="35714" cy="5063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0A43D1C-0D36-342E-052C-F80F12593273}"/>
              </a:ext>
            </a:extLst>
          </p:cNvPr>
          <p:cNvCxnSpPr>
            <a:cxnSpLocks/>
          </p:cNvCxnSpPr>
          <p:nvPr/>
        </p:nvCxnSpPr>
        <p:spPr>
          <a:xfrm>
            <a:off x="7266986" y="2444026"/>
            <a:ext cx="240645" cy="31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10C5381-9971-DD89-0682-15DAA2C5B1AC}"/>
              </a:ext>
            </a:extLst>
          </p:cNvPr>
          <p:cNvCxnSpPr>
            <a:cxnSpLocks/>
          </p:cNvCxnSpPr>
          <p:nvPr/>
        </p:nvCxnSpPr>
        <p:spPr>
          <a:xfrm flipH="1">
            <a:off x="2615049" y="3244713"/>
            <a:ext cx="231611" cy="527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D6F2831-D782-0AD6-F15B-31D35FEAB435}"/>
              </a:ext>
            </a:extLst>
          </p:cNvPr>
          <p:cNvCxnSpPr>
            <a:cxnSpLocks/>
          </p:cNvCxnSpPr>
          <p:nvPr/>
        </p:nvCxnSpPr>
        <p:spPr>
          <a:xfrm flipH="1">
            <a:off x="2615975" y="3230173"/>
            <a:ext cx="229776" cy="3917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F20C85B-F72B-D37C-1587-1B39C6806208}"/>
              </a:ext>
            </a:extLst>
          </p:cNvPr>
          <p:cNvCxnSpPr>
            <a:cxnSpLocks/>
          </p:cNvCxnSpPr>
          <p:nvPr/>
        </p:nvCxnSpPr>
        <p:spPr>
          <a:xfrm flipH="1">
            <a:off x="2740850" y="3790408"/>
            <a:ext cx="380629" cy="2815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892867-2DF7-E0D6-D28B-9EC79A51DB95}"/>
              </a:ext>
            </a:extLst>
          </p:cNvPr>
          <p:cNvCxnSpPr>
            <a:cxnSpLocks/>
          </p:cNvCxnSpPr>
          <p:nvPr/>
        </p:nvCxnSpPr>
        <p:spPr>
          <a:xfrm flipH="1">
            <a:off x="2894858" y="3119674"/>
            <a:ext cx="123398" cy="4444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84EA4D1-5732-E8EC-73FC-D56FB8E1A35B}"/>
              </a:ext>
            </a:extLst>
          </p:cNvPr>
          <p:cNvCxnSpPr>
            <a:cxnSpLocks/>
          </p:cNvCxnSpPr>
          <p:nvPr/>
        </p:nvCxnSpPr>
        <p:spPr>
          <a:xfrm>
            <a:off x="2903228" y="3542755"/>
            <a:ext cx="218250" cy="2604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226D24A-B7B3-879F-575E-C82E8936EB8C}"/>
              </a:ext>
            </a:extLst>
          </p:cNvPr>
          <p:cNvCxnSpPr>
            <a:cxnSpLocks/>
          </p:cNvCxnSpPr>
          <p:nvPr/>
        </p:nvCxnSpPr>
        <p:spPr>
          <a:xfrm flipH="1">
            <a:off x="4533739" y="2830721"/>
            <a:ext cx="38719" cy="458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8A70748-2369-9D12-DCEE-AA5602CAA2B7}"/>
              </a:ext>
            </a:extLst>
          </p:cNvPr>
          <p:cNvCxnSpPr>
            <a:cxnSpLocks/>
          </p:cNvCxnSpPr>
          <p:nvPr/>
        </p:nvCxnSpPr>
        <p:spPr>
          <a:xfrm flipH="1">
            <a:off x="4264207" y="3945353"/>
            <a:ext cx="417088" cy="2145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A7120C-143A-5084-59B5-83D2F61243C5}"/>
              </a:ext>
            </a:extLst>
          </p:cNvPr>
          <p:cNvCxnSpPr>
            <a:cxnSpLocks/>
          </p:cNvCxnSpPr>
          <p:nvPr/>
        </p:nvCxnSpPr>
        <p:spPr>
          <a:xfrm flipH="1">
            <a:off x="4586603" y="3923479"/>
            <a:ext cx="94692" cy="4727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4FB4DB9-E624-5C47-B75F-859ADFEFAB53}"/>
              </a:ext>
            </a:extLst>
          </p:cNvPr>
          <p:cNvCxnSpPr>
            <a:cxnSpLocks/>
          </p:cNvCxnSpPr>
          <p:nvPr/>
        </p:nvCxnSpPr>
        <p:spPr>
          <a:xfrm flipH="1">
            <a:off x="7253262" y="2746935"/>
            <a:ext cx="248053" cy="600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B33687F-0CD4-38F7-5FF4-F009AD081B3B}"/>
              </a:ext>
            </a:extLst>
          </p:cNvPr>
          <p:cNvCxnSpPr>
            <a:cxnSpLocks/>
          </p:cNvCxnSpPr>
          <p:nvPr/>
        </p:nvCxnSpPr>
        <p:spPr>
          <a:xfrm flipH="1">
            <a:off x="6876808" y="3382151"/>
            <a:ext cx="131246" cy="401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DD6A976-4E27-C913-F1F5-5A60046417E0}"/>
              </a:ext>
            </a:extLst>
          </p:cNvPr>
          <p:cNvCxnSpPr>
            <a:cxnSpLocks/>
          </p:cNvCxnSpPr>
          <p:nvPr/>
        </p:nvCxnSpPr>
        <p:spPr>
          <a:xfrm flipH="1">
            <a:off x="7012669" y="3945353"/>
            <a:ext cx="431783" cy="1698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C49C99E-B3EA-72E2-51AE-01A7164338AC}"/>
                  </a:ext>
                </a:extLst>
              </p:cNvPr>
              <p:cNvSpPr txBox="1"/>
              <p:nvPr/>
            </p:nvSpPr>
            <p:spPr>
              <a:xfrm>
                <a:off x="1382551" y="5133084"/>
                <a:ext cx="39466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NO" sz="2100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C49C99E-B3EA-72E2-51AE-01A716433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551" y="5133084"/>
                <a:ext cx="394660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20D8AED-9471-E066-9A75-7F57CE3546DE}"/>
                  </a:ext>
                </a:extLst>
              </p:cNvPr>
              <p:cNvSpPr txBox="1"/>
              <p:nvPr/>
            </p:nvSpPr>
            <p:spPr>
              <a:xfrm>
                <a:off x="2805374" y="5131637"/>
                <a:ext cx="39466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NO" sz="2100" dirty="0"/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20D8AED-9471-E066-9A75-7F57CE354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374" y="5131637"/>
                <a:ext cx="394660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92DA4B5-F99D-1FFC-4D57-368665C73428}"/>
                  </a:ext>
                </a:extLst>
              </p:cNvPr>
              <p:cNvSpPr txBox="1"/>
              <p:nvPr/>
            </p:nvSpPr>
            <p:spPr>
              <a:xfrm>
                <a:off x="7110067" y="5131637"/>
                <a:ext cx="397993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NO" sz="2100" dirty="0"/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92DA4B5-F99D-1FFC-4D57-368665C73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067" y="5131637"/>
                <a:ext cx="397993" cy="415498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43351F4-CD76-023A-4644-84C07E3ECB2E}"/>
              </a:ext>
            </a:extLst>
          </p:cNvPr>
          <p:cNvCxnSpPr>
            <a:cxnSpLocks/>
          </p:cNvCxnSpPr>
          <p:nvPr/>
        </p:nvCxnSpPr>
        <p:spPr>
          <a:xfrm>
            <a:off x="1426446" y="3785135"/>
            <a:ext cx="129569" cy="9682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0790981-5ABF-83C0-097C-B0799929DE7D}"/>
              </a:ext>
            </a:extLst>
          </p:cNvPr>
          <p:cNvCxnSpPr>
            <a:cxnSpLocks/>
          </p:cNvCxnSpPr>
          <p:nvPr/>
        </p:nvCxnSpPr>
        <p:spPr>
          <a:xfrm flipH="1" flipV="1">
            <a:off x="3109711" y="3803245"/>
            <a:ext cx="230432" cy="452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431E467-B9A7-CB2F-009C-566E0177FEE0}"/>
              </a:ext>
            </a:extLst>
          </p:cNvPr>
          <p:cNvCxnSpPr>
            <a:cxnSpLocks/>
          </p:cNvCxnSpPr>
          <p:nvPr/>
        </p:nvCxnSpPr>
        <p:spPr>
          <a:xfrm flipV="1">
            <a:off x="2999379" y="3847205"/>
            <a:ext cx="346810" cy="3616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5CEA0A0-72B8-8A81-7827-F1657BA56E17}"/>
              </a:ext>
            </a:extLst>
          </p:cNvPr>
          <p:cNvCxnSpPr>
            <a:cxnSpLocks/>
          </p:cNvCxnSpPr>
          <p:nvPr/>
        </p:nvCxnSpPr>
        <p:spPr>
          <a:xfrm>
            <a:off x="4543934" y="3256418"/>
            <a:ext cx="108804" cy="2447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18CCA7-BA21-5996-DE97-992A74172D4A}"/>
                  </a:ext>
                </a:extLst>
              </p:cNvPr>
              <p:cNvSpPr txBox="1"/>
              <p:nvPr/>
            </p:nvSpPr>
            <p:spPr>
              <a:xfrm>
                <a:off x="1527295" y="3777841"/>
                <a:ext cx="32694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O" sz="135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18CCA7-BA21-5996-DE97-992A74172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295" y="3777841"/>
                <a:ext cx="326949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C33DE3-7C0C-02BB-CDE3-84860787D5BF}"/>
                  </a:ext>
                </a:extLst>
              </p:cNvPr>
              <p:cNvSpPr txBox="1"/>
              <p:nvPr/>
            </p:nvSpPr>
            <p:spPr>
              <a:xfrm>
                <a:off x="1578764" y="4353803"/>
                <a:ext cx="32278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C33DE3-7C0C-02BB-CDE3-84860787D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764" y="4353803"/>
                <a:ext cx="322781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7ECCF7-6F5F-E8FE-B48F-62615D1E3930}"/>
                  </a:ext>
                </a:extLst>
              </p:cNvPr>
              <p:cNvSpPr txBox="1"/>
              <p:nvPr/>
            </p:nvSpPr>
            <p:spPr>
              <a:xfrm>
                <a:off x="4572000" y="1287878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olidFill>
                      <a:srgbClr val="0432FF"/>
                    </a:solidFill>
                    <a:ea typeface="Palatino" pitchFamily="2" charset="77"/>
                  </a:rPr>
                  <a:t>C</a:t>
                </a:r>
                <a:r>
                  <a:rPr lang="en-US" dirty="0">
                    <a:solidFill>
                      <a:srgbClr val="0432FF"/>
                    </a:solidFill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 optimal solution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𝐶</m:t>
                        </m:r>
                      </m:e>
                    </m:d>
                    <m:r>
                      <a:rPr lang="en-US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7ECCF7-6F5F-E8FE-B48F-62615D1E3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287878"/>
                <a:ext cx="4572000" cy="646331"/>
              </a:xfrm>
              <a:prstGeom prst="rect">
                <a:avLst/>
              </a:prstGeom>
              <a:blipFill>
                <a:blip r:embed="rId8"/>
                <a:stretch>
                  <a:fillRect l="-1111" t="-576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9773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E525F-C7A8-D70F-1409-28A6647D0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5988-8964-0C2F-C351-A24C533D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44"/>
            <a:ext cx="9075313" cy="911955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After </a:t>
            </a:r>
            <a:r>
              <a:rPr lang="en-NO" sz="4400" b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Contraction</a:t>
            </a:r>
            <a:endParaRPr lang="en-NO" sz="4400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55F1F2-391C-8CF3-7E96-B9DDF4A68DE7}"/>
              </a:ext>
            </a:extLst>
          </p:cNvPr>
          <p:cNvSpPr/>
          <p:nvPr/>
        </p:nvSpPr>
        <p:spPr>
          <a:xfrm>
            <a:off x="111442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B061EA-BDDF-791F-D4EA-3C2ABDE76D23}"/>
              </a:ext>
            </a:extLst>
          </p:cNvPr>
          <p:cNvSpPr/>
          <p:nvPr/>
        </p:nvSpPr>
        <p:spPr>
          <a:xfrm>
            <a:off x="252174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E33165-076C-9ED9-CC22-F9A42E81F5AB}"/>
                  </a:ext>
                </a:extLst>
              </p:cNvPr>
              <p:cNvSpPr txBox="1"/>
              <p:nvPr/>
            </p:nvSpPr>
            <p:spPr>
              <a:xfrm>
                <a:off x="5272087" y="3438175"/>
                <a:ext cx="10715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E33165-076C-9ED9-CC22-F9A42E81F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087" y="3438175"/>
                <a:ext cx="1071563" cy="4154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412CCA4C-D931-5F5B-F4CC-73AF0C02FCC6}"/>
              </a:ext>
            </a:extLst>
          </p:cNvPr>
          <p:cNvSpPr/>
          <p:nvPr/>
        </p:nvSpPr>
        <p:spPr>
          <a:xfrm>
            <a:off x="3864768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FBF394-1A52-24F4-CC15-152378D3E73A}"/>
              </a:ext>
            </a:extLst>
          </p:cNvPr>
          <p:cNvSpPr/>
          <p:nvPr/>
        </p:nvSpPr>
        <p:spPr>
          <a:xfrm>
            <a:off x="682942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B007D5-4CCE-697D-4091-A6E29138EAA0}"/>
              </a:ext>
            </a:extLst>
          </p:cNvPr>
          <p:cNvCxnSpPr>
            <a:cxnSpLocks/>
          </p:cNvCxnSpPr>
          <p:nvPr/>
        </p:nvCxnSpPr>
        <p:spPr>
          <a:xfrm flipV="1">
            <a:off x="1837945" y="2896099"/>
            <a:ext cx="892910" cy="281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9664B7-DD10-DF6A-AC84-902056D4AED4}"/>
              </a:ext>
            </a:extLst>
          </p:cNvPr>
          <p:cNvCxnSpPr>
            <a:cxnSpLocks/>
          </p:cNvCxnSpPr>
          <p:nvPr/>
        </p:nvCxnSpPr>
        <p:spPr>
          <a:xfrm>
            <a:off x="1949510" y="3457963"/>
            <a:ext cx="881440" cy="12954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EC4F4-37A4-8AAB-8282-CF7B8C7CBF27}"/>
              </a:ext>
            </a:extLst>
          </p:cNvPr>
          <p:cNvCxnSpPr>
            <a:cxnSpLocks/>
          </p:cNvCxnSpPr>
          <p:nvPr/>
        </p:nvCxnSpPr>
        <p:spPr>
          <a:xfrm>
            <a:off x="3320047" y="3858484"/>
            <a:ext cx="987176" cy="7725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321CBF-ACCA-F377-6DF4-030A611B16BB}"/>
              </a:ext>
            </a:extLst>
          </p:cNvPr>
          <p:cNvCxnSpPr>
            <a:cxnSpLocks/>
          </p:cNvCxnSpPr>
          <p:nvPr/>
        </p:nvCxnSpPr>
        <p:spPr>
          <a:xfrm flipV="1">
            <a:off x="6343650" y="3328989"/>
            <a:ext cx="884910" cy="145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A17DEB-FC3C-A679-9DB9-211D2A53A5F9}"/>
              </a:ext>
            </a:extLst>
          </p:cNvPr>
          <p:cNvCxnSpPr>
            <a:cxnSpLocks/>
          </p:cNvCxnSpPr>
          <p:nvPr/>
        </p:nvCxnSpPr>
        <p:spPr>
          <a:xfrm>
            <a:off x="6247210" y="4132660"/>
            <a:ext cx="1297920" cy="2266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4D1970CF-CC0B-7477-F600-4A4C0FC7415D}"/>
              </a:ext>
            </a:extLst>
          </p:cNvPr>
          <p:cNvSpPr/>
          <p:nvPr/>
        </p:nvSpPr>
        <p:spPr>
          <a:xfrm rot="10800000" flipV="1">
            <a:off x="1475188" y="2033719"/>
            <a:ext cx="3164678" cy="2053700"/>
          </a:xfrm>
          <a:prstGeom prst="arc">
            <a:avLst>
              <a:gd name="adj1" fmla="val 11989886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7207EF3D-E9FE-B4A4-0F26-D49CA3A4E6C6}"/>
              </a:ext>
            </a:extLst>
          </p:cNvPr>
          <p:cNvSpPr/>
          <p:nvPr/>
        </p:nvSpPr>
        <p:spPr>
          <a:xfrm flipV="1">
            <a:off x="2751242" y="3363812"/>
            <a:ext cx="4583605" cy="1978523"/>
          </a:xfrm>
          <a:prstGeom prst="arc">
            <a:avLst>
              <a:gd name="adj1" fmla="val 11357129"/>
              <a:gd name="adj2" fmla="val 21418157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672777-B3EF-0FF4-C187-0AAC85EAA532}"/>
              </a:ext>
            </a:extLst>
          </p:cNvPr>
          <p:cNvCxnSpPr>
            <a:cxnSpLocks/>
          </p:cNvCxnSpPr>
          <p:nvPr/>
        </p:nvCxnSpPr>
        <p:spPr>
          <a:xfrm>
            <a:off x="1320369" y="2793427"/>
            <a:ext cx="118187" cy="6084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EE906C5-AB76-607B-8B98-2431E7BEF217}"/>
              </a:ext>
            </a:extLst>
          </p:cNvPr>
          <p:cNvCxnSpPr>
            <a:cxnSpLocks/>
          </p:cNvCxnSpPr>
          <p:nvPr/>
        </p:nvCxnSpPr>
        <p:spPr>
          <a:xfrm>
            <a:off x="1823233" y="2921360"/>
            <a:ext cx="128894" cy="5266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AEC82D-D381-901F-663C-6573CD99BFAD}"/>
              </a:ext>
            </a:extLst>
          </p:cNvPr>
          <p:cNvCxnSpPr>
            <a:cxnSpLocks/>
          </p:cNvCxnSpPr>
          <p:nvPr/>
        </p:nvCxnSpPr>
        <p:spPr>
          <a:xfrm flipV="1">
            <a:off x="1481647" y="2922996"/>
            <a:ext cx="340007" cy="1549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72E70A4-A846-E4D2-645F-09EAB598D47A}"/>
              </a:ext>
            </a:extLst>
          </p:cNvPr>
          <p:cNvCxnSpPr>
            <a:cxnSpLocks/>
          </p:cNvCxnSpPr>
          <p:nvPr/>
        </p:nvCxnSpPr>
        <p:spPr>
          <a:xfrm>
            <a:off x="1194353" y="3509552"/>
            <a:ext cx="231725" cy="295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C93A92-917A-F94C-FA23-45B3B911DD88}"/>
              </a:ext>
            </a:extLst>
          </p:cNvPr>
          <p:cNvCxnSpPr>
            <a:cxnSpLocks/>
          </p:cNvCxnSpPr>
          <p:nvPr/>
        </p:nvCxnSpPr>
        <p:spPr>
          <a:xfrm flipH="1">
            <a:off x="1256123" y="3953075"/>
            <a:ext cx="284815" cy="1327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EC1F2F-17A2-154B-5F51-E3D9E14A6AB7}"/>
              </a:ext>
            </a:extLst>
          </p:cNvPr>
          <p:cNvCxnSpPr>
            <a:cxnSpLocks/>
          </p:cNvCxnSpPr>
          <p:nvPr/>
        </p:nvCxnSpPr>
        <p:spPr>
          <a:xfrm flipH="1">
            <a:off x="1545025" y="3603272"/>
            <a:ext cx="92492" cy="363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D94B30A-A145-1EF1-CC91-5F184E4ECB9A}"/>
              </a:ext>
            </a:extLst>
          </p:cNvPr>
          <p:cNvCxnSpPr>
            <a:cxnSpLocks/>
          </p:cNvCxnSpPr>
          <p:nvPr/>
        </p:nvCxnSpPr>
        <p:spPr>
          <a:xfrm>
            <a:off x="1256123" y="4064027"/>
            <a:ext cx="298543" cy="739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2B51629-F03F-353A-DF0A-C333BC33D584}"/>
              </a:ext>
            </a:extLst>
          </p:cNvPr>
          <p:cNvCxnSpPr>
            <a:cxnSpLocks/>
          </p:cNvCxnSpPr>
          <p:nvPr/>
        </p:nvCxnSpPr>
        <p:spPr>
          <a:xfrm flipH="1">
            <a:off x="4040550" y="2724125"/>
            <a:ext cx="54023" cy="4982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5E28CA-85DD-253B-0C88-5C84A32FA624}"/>
              </a:ext>
            </a:extLst>
          </p:cNvPr>
          <p:cNvCxnSpPr>
            <a:cxnSpLocks/>
          </p:cNvCxnSpPr>
          <p:nvPr/>
        </p:nvCxnSpPr>
        <p:spPr>
          <a:xfrm flipV="1">
            <a:off x="4196218" y="2856879"/>
            <a:ext cx="365950" cy="3098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8BD5E7-1BB4-CAF5-D417-D49C13408BA5}"/>
              </a:ext>
            </a:extLst>
          </p:cNvPr>
          <p:cNvCxnSpPr>
            <a:cxnSpLocks/>
          </p:cNvCxnSpPr>
          <p:nvPr/>
        </p:nvCxnSpPr>
        <p:spPr>
          <a:xfrm>
            <a:off x="4104769" y="2738111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AE5397-12B2-9A48-AEE2-61C01640BE36}"/>
              </a:ext>
            </a:extLst>
          </p:cNvPr>
          <p:cNvCxnSpPr>
            <a:cxnSpLocks/>
          </p:cNvCxnSpPr>
          <p:nvPr/>
        </p:nvCxnSpPr>
        <p:spPr>
          <a:xfrm>
            <a:off x="4657087" y="3438135"/>
            <a:ext cx="22530" cy="47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ACE67F4-7113-293E-A2C3-CEAB2DCDD9F0}"/>
              </a:ext>
            </a:extLst>
          </p:cNvPr>
          <p:cNvCxnSpPr>
            <a:cxnSpLocks/>
          </p:cNvCxnSpPr>
          <p:nvPr/>
        </p:nvCxnSpPr>
        <p:spPr>
          <a:xfrm>
            <a:off x="4014396" y="3282356"/>
            <a:ext cx="33568" cy="4687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785E3A-9840-EEA1-E7F4-1792286A2D37}"/>
              </a:ext>
            </a:extLst>
          </p:cNvPr>
          <p:cNvCxnSpPr>
            <a:cxnSpLocks/>
          </p:cNvCxnSpPr>
          <p:nvPr/>
        </p:nvCxnSpPr>
        <p:spPr>
          <a:xfrm>
            <a:off x="4230939" y="4163056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584D6D-E25F-17AF-FCA5-037DBF269AB8}"/>
              </a:ext>
            </a:extLst>
          </p:cNvPr>
          <p:cNvCxnSpPr>
            <a:cxnSpLocks/>
          </p:cNvCxnSpPr>
          <p:nvPr/>
        </p:nvCxnSpPr>
        <p:spPr>
          <a:xfrm>
            <a:off x="7205500" y="3303848"/>
            <a:ext cx="424166" cy="307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FF6509A-F4D7-CABE-1D9E-6020AC1FDD58}"/>
              </a:ext>
            </a:extLst>
          </p:cNvPr>
          <p:cNvCxnSpPr>
            <a:cxnSpLocks/>
          </p:cNvCxnSpPr>
          <p:nvPr/>
        </p:nvCxnSpPr>
        <p:spPr>
          <a:xfrm>
            <a:off x="3028511" y="4209290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4FD510E-D50A-DDCD-F86F-CAAD3061465A}"/>
              </a:ext>
            </a:extLst>
          </p:cNvPr>
          <p:cNvCxnSpPr>
            <a:cxnSpLocks/>
          </p:cNvCxnSpPr>
          <p:nvPr/>
        </p:nvCxnSpPr>
        <p:spPr>
          <a:xfrm>
            <a:off x="2616116" y="3608997"/>
            <a:ext cx="116180" cy="4670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1727B91-DCD0-C065-AFFA-1B32FA1F8D67}"/>
              </a:ext>
            </a:extLst>
          </p:cNvPr>
          <p:cNvCxnSpPr>
            <a:cxnSpLocks/>
          </p:cNvCxnSpPr>
          <p:nvPr/>
        </p:nvCxnSpPr>
        <p:spPr>
          <a:xfrm>
            <a:off x="3180833" y="3401858"/>
            <a:ext cx="155004" cy="446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3CFDF82-2176-CF30-B533-5D62F61A6225}"/>
              </a:ext>
            </a:extLst>
          </p:cNvPr>
          <p:cNvCxnSpPr>
            <a:cxnSpLocks/>
          </p:cNvCxnSpPr>
          <p:nvPr/>
        </p:nvCxnSpPr>
        <p:spPr>
          <a:xfrm flipH="1">
            <a:off x="2613710" y="2859769"/>
            <a:ext cx="131295" cy="4247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6CDCB2D-A88F-E226-3746-549A73C03533}"/>
              </a:ext>
            </a:extLst>
          </p:cNvPr>
          <p:cNvCxnSpPr>
            <a:cxnSpLocks/>
          </p:cNvCxnSpPr>
          <p:nvPr/>
        </p:nvCxnSpPr>
        <p:spPr>
          <a:xfrm flipH="1">
            <a:off x="3174193" y="2678906"/>
            <a:ext cx="10715" cy="737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31C237D-443A-0C3F-2CF8-DBB5962B6BBD}"/>
              </a:ext>
            </a:extLst>
          </p:cNvPr>
          <p:cNvCxnSpPr>
            <a:cxnSpLocks/>
            <a:endCxn id="7" idx="2"/>
          </p:cNvCxnSpPr>
          <p:nvPr/>
        </p:nvCxnSpPr>
        <p:spPr>
          <a:xfrm flipH="1">
            <a:off x="3864768" y="3222391"/>
            <a:ext cx="183195" cy="4119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188DF71-66C5-26B7-29D8-0584C000F91D}"/>
              </a:ext>
            </a:extLst>
          </p:cNvPr>
          <p:cNvCxnSpPr>
            <a:cxnSpLocks/>
          </p:cNvCxnSpPr>
          <p:nvPr/>
        </p:nvCxnSpPr>
        <p:spPr>
          <a:xfrm>
            <a:off x="1426078" y="3380189"/>
            <a:ext cx="0" cy="450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F34CE5B-BE79-96A1-A7F2-78DBCAE7A262}"/>
              </a:ext>
            </a:extLst>
          </p:cNvPr>
          <p:cNvCxnSpPr>
            <a:cxnSpLocks/>
          </p:cNvCxnSpPr>
          <p:nvPr/>
        </p:nvCxnSpPr>
        <p:spPr>
          <a:xfrm>
            <a:off x="4013356" y="3742554"/>
            <a:ext cx="213443" cy="4104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50C1979-B8E4-9572-2E04-F7637441C188}"/>
              </a:ext>
            </a:extLst>
          </p:cNvPr>
          <p:cNvCxnSpPr>
            <a:cxnSpLocks/>
          </p:cNvCxnSpPr>
          <p:nvPr/>
        </p:nvCxnSpPr>
        <p:spPr>
          <a:xfrm flipH="1">
            <a:off x="7054197" y="2439904"/>
            <a:ext cx="212789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5F1C4BC-4CE9-1857-E3F2-20A71B12F1DF}"/>
              </a:ext>
            </a:extLst>
          </p:cNvPr>
          <p:cNvCxnSpPr>
            <a:cxnSpLocks/>
          </p:cNvCxnSpPr>
          <p:nvPr/>
        </p:nvCxnSpPr>
        <p:spPr>
          <a:xfrm flipH="1">
            <a:off x="1540938" y="3457538"/>
            <a:ext cx="408661" cy="5094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85652E5-A571-1BCC-559B-EC38BB97C9B8}"/>
              </a:ext>
            </a:extLst>
          </p:cNvPr>
          <p:cNvCxnSpPr>
            <a:cxnSpLocks/>
          </p:cNvCxnSpPr>
          <p:nvPr/>
        </p:nvCxnSpPr>
        <p:spPr>
          <a:xfrm flipH="1">
            <a:off x="2816066" y="4182662"/>
            <a:ext cx="211995" cy="575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3B2F382-BB15-8C55-483C-DDCF81838336}"/>
              </a:ext>
            </a:extLst>
          </p:cNvPr>
          <p:cNvCxnSpPr>
            <a:cxnSpLocks/>
          </p:cNvCxnSpPr>
          <p:nvPr/>
        </p:nvCxnSpPr>
        <p:spPr>
          <a:xfrm>
            <a:off x="7559581" y="2987245"/>
            <a:ext cx="70085" cy="6217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65981B-A616-FCED-7DBE-E36EBCFCDD65}"/>
              </a:ext>
            </a:extLst>
          </p:cNvPr>
          <p:cNvCxnSpPr>
            <a:cxnSpLocks/>
          </p:cNvCxnSpPr>
          <p:nvPr/>
        </p:nvCxnSpPr>
        <p:spPr>
          <a:xfrm flipH="1">
            <a:off x="7373590" y="4353073"/>
            <a:ext cx="155558" cy="4750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A6E0B8D-0481-BC2B-B906-2DB4CE11DAD2}"/>
              </a:ext>
            </a:extLst>
          </p:cNvPr>
          <p:cNvCxnSpPr>
            <a:cxnSpLocks/>
          </p:cNvCxnSpPr>
          <p:nvPr/>
        </p:nvCxnSpPr>
        <p:spPr>
          <a:xfrm>
            <a:off x="6875551" y="3762291"/>
            <a:ext cx="151448" cy="3703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0EA090-CC3E-CBC9-E13D-169CEC37EB86}"/>
              </a:ext>
            </a:extLst>
          </p:cNvPr>
          <p:cNvCxnSpPr>
            <a:cxnSpLocks/>
          </p:cNvCxnSpPr>
          <p:nvPr/>
        </p:nvCxnSpPr>
        <p:spPr>
          <a:xfrm flipH="1">
            <a:off x="7457988" y="3601606"/>
            <a:ext cx="184210" cy="3437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DE044E-B8C6-5E57-B850-FE21FAEA793F}"/>
              </a:ext>
            </a:extLst>
          </p:cNvPr>
          <p:cNvCxnSpPr>
            <a:cxnSpLocks/>
          </p:cNvCxnSpPr>
          <p:nvPr/>
        </p:nvCxnSpPr>
        <p:spPr>
          <a:xfrm>
            <a:off x="7447896" y="3918121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D52FB0C-8D99-D4D6-989C-57630CC5CF9A}"/>
              </a:ext>
            </a:extLst>
          </p:cNvPr>
          <p:cNvCxnSpPr>
            <a:cxnSpLocks/>
          </p:cNvCxnSpPr>
          <p:nvPr/>
        </p:nvCxnSpPr>
        <p:spPr>
          <a:xfrm flipH="1">
            <a:off x="7011736" y="2896099"/>
            <a:ext cx="35714" cy="5063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8B1CE93-6B8D-85D7-5158-E793AA0D5DC0}"/>
              </a:ext>
            </a:extLst>
          </p:cNvPr>
          <p:cNvCxnSpPr>
            <a:cxnSpLocks/>
          </p:cNvCxnSpPr>
          <p:nvPr/>
        </p:nvCxnSpPr>
        <p:spPr>
          <a:xfrm>
            <a:off x="7266986" y="2444026"/>
            <a:ext cx="240645" cy="31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7D82AAA-3A8C-C07E-A5FC-3C5032E0CFED}"/>
              </a:ext>
            </a:extLst>
          </p:cNvPr>
          <p:cNvCxnSpPr>
            <a:cxnSpLocks/>
          </p:cNvCxnSpPr>
          <p:nvPr/>
        </p:nvCxnSpPr>
        <p:spPr>
          <a:xfrm flipH="1">
            <a:off x="2615049" y="3244713"/>
            <a:ext cx="231611" cy="527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2554B2B-49D2-9571-B958-4B92B0DF8EA7}"/>
              </a:ext>
            </a:extLst>
          </p:cNvPr>
          <p:cNvCxnSpPr>
            <a:cxnSpLocks/>
          </p:cNvCxnSpPr>
          <p:nvPr/>
        </p:nvCxnSpPr>
        <p:spPr>
          <a:xfrm flipH="1">
            <a:off x="2615975" y="3230173"/>
            <a:ext cx="229776" cy="3917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E8A1D76-D73D-B332-DCD5-43D3AE6AB82C}"/>
              </a:ext>
            </a:extLst>
          </p:cNvPr>
          <p:cNvCxnSpPr>
            <a:cxnSpLocks/>
          </p:cNvCxnSpPr>
          <p:nvPr/>
        </p:nvCxnSpPr>
        <p:spPr>
          <a:xfrm flipH="1">
            <a:off x="2740850" y="3790408"/>
            <a:ext cx="380629" cy="2815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141FCB3-E526-5E89-8A96-62D2B1F37BDD}"/>
              </a:ext>
            </a:extLst>
          </p:cNvPr>
          <p:cNvCxnSpPr>
            <a:cxnSpLocks/>
          </p:cNvCxnSpPr>
          <p:nvPr/>
        </p:nvCxnSpPr>
        <p:spPr>
          <a:xfrm flipH="1">
            <a:off x="2894858" y="3119674"/>
            <a:ext cx="123398" cy="4444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C43346F-89F5-E283-8AC4-BA2A420D7C83}"/>
              </a:ext>
            </a:extLst>
          </p:cNvPr>
          <p:cNvCxnSpPr>
            <a:cxnSpLocks/>
          </p:cNvCxnSpPr>
          <p:nvPr/>
        </p:nvCxnSpPr>
        <p:spPr>
          <a:xfrm>
            <a:off x="2903228" y="3542755"/>
            <a:ext cx="218250" cy="2604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698BA4-7CB9-4F1B-234C-971750B2AFDD}"/>
              </a:ext>
            </a:extLst>
          </p:cNvPr>
          <p:cNvCxnSpPr>
            <a:cxnSpLocks/>
          </p:cNvCxnSpPr>
          <p:nvPr/>
        </p:nvCxnSpPr>
        <p:spPr>
          <a:xfrm flipH="1">
            <a:off x="4533739" y="2830721"/>
            <a:ext cx="38719" cy="458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AFD8EC8-2165-123C-7D75-F17A6F4608AA}"/>
              </a:ext>
            </a:extLst>
          </p:cNvPr>
          <p:cNvCxnSpPr>
            <a:cxnSpLocks/>
          </p:cNvCxnSpPr>
          <p:nvPr/>
        </p:nvCxnSpPr>
        <p:spPr>
          <a:xfrm flipH="1">
            <a:off x="4264207" y="3945353"/>
            <a:ext cx="417088" cy="2145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92B7A45-9524-9137-B0AB-B1D411CB63F6}"/>
              </a:ext>
            </a:extLst>
          </p:cNvPr>
          <p:cNvCxnSpPr>
            <a:cxnSpLocks/>
          </p:cNvCxnSpPr>
          <p:nvPr/>
        </p:nvCxnSpPr>
        <p:spPr>
          <a:xfrm flipH="1">
            <a:off x="4586603" y="3923479"/>
            <a:ext cx="94692" cy="4727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6E630AE-9288-704C-0061-0CC84D0708B5}"/>
              </a:ext>
            </a:extLst>
          </p:cNvPr>
          <p:cNvCxnSpPr>
            <a:cxnSpLocks/>
          </p:cNvCxnSpPr>
          <p:nvPr/>
        </p:nvCxnSpPr>
        <p:spPr>
          <a:xfrm flipH="1">
            <a:off x="7253262" y="2746935"/>
            <a:ext cx="248053" cy="600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14991C3-B4CE-240E-408A-84C802A85703}"/>
              </a:ext>
            </a:extLst>
          </p:cNvPr>
          <p:cNvCxnSpPr>
            <a:cxnSpLocks/>
          </p:cNvCxnSpPr>
          <p:nvPr/>
        </p:nvCxnSpPr>
        <p:spPr>
          <a:xfrm flipH="1">
            <a:off x="6876808" y="3382151"/>
            <a:ext cx="131246" cy="401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1A78E77-99BF-774F-F544-1C6B5AAFCF29}"/>
              </a:ext>
            </a:extLst>
          </p:cNvPr>
          <p:cNvCxnSpPr>
            <a:cxnSpLocks/>
          </p:cNvCxnSpPr>
          <p:nvPr/>
        </p:nvCxnSpPr>
        <p:spPr>
          <a:xfrm flipH="1">
            <a:off x="7012669" y="3945353"/>
            <a:ext cx="431783" cy="1698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0EC67F8-F380-708A-1DF2-CBC5C584CAD9}"/>
                  </a:ext>
                </a:extLst>
              </p:cNvPr>
              <p:cNvSpPr txBox="1"/>
              <p:nvPr/>
            </p:nvSpPr>
            <p:spPr>
              <a:xfrm>
                <a:off x="1382551" y="5133084"/>
                <a:ext cx="39466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0EC67F8-F380-708A-1DF2-CBC5C584C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551" y="5133084"/>
                <a:ext cx="394660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A91217A-E0AF-CAA4-E917-3C2729866165}"/>
                  </a:ext>
                </a:extLst>
              </p:cNvPr>
              <p:cNvSpPr txBox="1"/>
              <p:nvPr/>
            </p:nvSpPr>
            <p:spPr>
              <a:xfrm>
                <a:off x="2805374" y="5131637"/>
                <a:ext cx="39466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A91217A-E0AF-CAA4-E917-3C2729866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374" y="5131637"/>
                <a:ext cx="394660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D0A972C-5ACA-AF83-5D89-6A6E5D9757D2}"/>
                  </a:ext>
                </a:extLst>
              </p:cNvPr>
              <p:cNvSpPr txBox="1"/>
              <p:nvPr/>
            </p:nvSpPr>
            <p:spPr>
              <a:xfrm>
                <a:off x="7110067" y="5131637"/>
                <a:ext cx="397994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D0A972C-5ACA-AF83-5D89-6A6E5D975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067" y="5131637"/>
                <a:ext cx="397994" cy="415498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9730C4B-A520-6762-9DDE-AC23F826FFD7}"/>
              </a:ext>
            </a:extLst>
          </p:cNvPr>
          <p:cNvCxnSpPr>
            <a:cxnSpLocks/>
          </p:cNvCxnSpPr>
          <p:nvPr/>
        </p:nvCxnSpPr>
        <p:spPr>
          <a:xfrm>
            <a:off x="1426446" y="3785135"/>
            <a:ext cx="129569" cy="9682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8CB1808-68AF-AF72-C220-96B5196CA189}"/>
              </a:ext>
            </a:extLst>
          </p:cNvPr>
          <p:cNvCxnSpPr>
            <a:cxnSpLocks/>
          </p:cNvCxnSpPr>
          <p:nvPr/>
        </p:nvCxnSpPr>
        <p:spPr>
          <a:xfrm flipH="1" flipV="1">
            <a:off x="3109711" y="3803245"/>
            <a:ext cx="230432" cy="452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5739BF7-93F7-36CA-F0F9-453808600891}"/>
              </a:ext>
            </a:extLst>
          </p:cNvPr>
          <p:cNvCxnSpPr>
            <a:cxnSpLocks/>
          </p:cNvCxnSpPr>
          <p:nvPr/>
        </p:nvCxnSpPr>
        <p:spPr>
          <a:xfrm flipV="1">
            <a:off x="2999379" y="3847205"/>
            <a:ext cx="346810" cy="3616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2D1388D-4A83-2022-5A43-6465382A2577}"/>
              </a:ext>
            </a:extLst>
          </p:cNvPr>
          <p:cNvCxnSpPr>
            <a:cxnSpLocks/>
          </p:cNvCxnSpPr>
          <p:nvPr/>
        </p:nvCxnSpPr>
        <p:spPr>
          <a:xfrm>
            <a:off x="4543934" y="3256418"/>
            <a:ext cx="108804" cy="2447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CF19B2-6BBC-8984-0DEA-48BC2091CDD8}"/>
                  </a:ext>
                </a:extLst>
              </p:cNvPr>
              <p:cNvSpPr txBox="1"/>
              <p:nvPr/>
            </p:nvSpPr>
            <p:spPr>
              <a:xfrm>
                <a:off x="1408937" y="3871038"/>
                <a:ext cx="42216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𝑢𝑣</m:t>
                      </m:r>
                    </m:oMath>
                  </m:oMathPara>
                </a14:m>
                <a:endParaRPr lang="en-NO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CF19B2-6BBC-8984-0DEA-48BC2091C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937" y="3871038"/>
                <a:ext cx="422167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CD4F95-EAB2-BD45-6100-6F6DE133798D}"/>
                  </a:ext>
                </a:extLst>
              </p:cNvPr>
              <p:cNvSpPr txBox="1"/>
              <p:nvPr/>
            </p:nvSpPr>
            <p:spPr>
              <a:xfrm>
                <a:off x="5215315" y="1337911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olidFill>
                      <a:srgbClr val="0432FF"/>
                    </a:solidFill>
                    <a:ea typeface="Palatino" pitchFamily="2" charset="77"/>
                  </a:rPr>
                  <a:t>C</a:t>
                </a:r>
                <a:r>
                  <a:rPr lang="en-US" dirty="0">
                    <a:solidFill>
                      <a:srgbClr val="0432FF"/>
                    </a:solidFill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 optimal solution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𝐶</m:t>
                        </m:r>
                      </m:e>
                    </m:d>
                    <m:r>
                      <a:rPr lang="en-US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CD4F95-EAB2-BD45-6100-6F6DE1337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315" y="1337911"/>
                <a:ext cx="4572000" cy="646331"/>
              </a:xfrm>
              <a:prstGeom prst="rect">
                <a:avLst/>
              </a:prstGeom>
              <a:blipFill>
                <a:blip r:embed="rId7"/>
                <a:stretch>
                  <a:fillRect l="-1108" t="-588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536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CFF8-794E-F59B-C467-263FB012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434" name="Rectangle 2">
                <a:extLst>
                  <a:ext uri="{FF2B5EF4-FFF2-40B4-BE49-F238E27FC236}">
                    <a16:creationId xmlns:a16="http://schemas.microsoft.com/office/drawing/2014/main" id="{A09D73D7-6B08-F66B-9A08-F940DEA404D4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pPr>
                  <a:buNone/>
                </a:pPr>
                <a:r>
                  <a:rPr lang="en-US" altLang="en-US" b="1" dirty="0">
                    <a:latin typeface="Palatino" pitchFamily="2" charset="77"/>
                    <a:ea typeface="Palatino" pitchFamily="2" charset="77"/>
                  </a:rPr>
                  <a:t>Is output  </a:t>
                </a:r>
                <a14:m>
                  <m:oMath xmlns:m="http://schemas.openxmlformats.org/officeDocument/2006/math">
                    <m:r>
                      <a:rPr lang="nb-NO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0" smtClean="0">
                        <a:solidFill>
                          <a:srgbClr val="C00000"/>
                        </a:solidFill>
                        <a:latin typeface="+mn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b-NO" b="1" dirty="0" err="1">
                    <a:latin typeface="Palatino" pitchFamily="2" charset="77"/>
                    <a:ea typeface="Palatino" pitchFamily="2" charset="77"/>
                  </a:rPr>
                  <a:t>approximate</a:t>
                </a:r>
                <a:r>
                  <a:rPr lang="nb-NO" b="1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b="1" dirty="0" err="1">
                    <a:latin typeface="Palatino" pitchFamily="2" charset="77"/>
                    <a:ea typeface="Palatino" pitchFamily="2" charset="77"/>
                  </a:rPr>
                  <a:t>solution</a:t>
                </a:r>
                <a:r>
                  <a:rPr lang="en-US" altLang="en-US" b="1" dirty="0">
                    <a:latin typeface="Palatino" pitchFamily="2" charset="77"/>
                    <a:ea typeface="Palatino" pitchFamily="2" charset="77"/>
                  </a:rPr>
                  <a:t>?</a:t>
                </a:r>
              </a:p>
            </p:txBody>
          </p:sp>
        </mc:Choice>
        <mc:Fallback>
          <p:sp>
            <p:nvSpPr>
              <p:cNvPr id="18434" name="Rectangle 2">
                <a:extLst>
                  <a:ext uri="{FF2B5EF4-FFF2-40B4-BE49-F238E27FC236}">
                    <a16:creationId xmlns:a16="http://schemas.microsoft.com/office/drawing/2014/main" id="{A09D73D7-6B08-F66B-9A08-F940DEA40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15" r="-2315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5" name="Rectangle 3">
            <a:extLst>
              <a:ext uri="{FF2B5EF4-FFF2-40B4-BE49-F238E27FC236}">
                <a16:creationId xmlns:a16="http://schemas.microsoft.com/office/drawing/2014/main" id="{A40D37DF-6863-9A69-FCB1-E332598A8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2332856"/>
          </a:xfrm>
        </p:spPr>
        <p:txBody>
          <a:bodyPr>
            <a:normAutofit/>
          </a:bodyPr>
          <a:lstStyle/>
          <a:p>
            <a:pPr algn="l" rtl="0">
              <a:buFontTx/>
              <a:buNone/>
            </a:pPr>
            <a:r>
              <a:rPr lang="en-US" altLang="en-US" dirty="0"/>
              <a:t>Not necessarily.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endParaRPr lang="en-US" altLang="en-US" dirty="0"/>
          </a:p>
        </p:txBody>
      </p:sp>
      <p:sp>
        <p:nvSpPr>
          <p:cNvPr id="18436" name="Oval 4">
            <a:extLst>
              <a:ext uri="{FF2B5EF4-FFF2-40B4-BE49-F238E27FC236}">
                <a16:creationId xmlns:a16="http://schemas.microsoft.com/office/drawing/2014/main" id="{EA5C5F73-D623-87A0-4883-34351E0E6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Oval 5">
            <a:extLst>
              <a:ext uri="{FF2B5EF4-FFF2-40B4-BE49-F238E27FC236}">
                <a16:creationId xmlns:a16="http://schemas.microsoft.com/office/drawing/2014/main" id="{49AA228E-D9AE-5AED-8205-F1400E312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6">
            <a:extLst>
              <a:ext uri="{FF2B5EF4-FFF2-40B4-BE49-F238E27FC236}">
                <a16:creationId xmlns:a16="http://schemas.microsoft.com/office/drawing/2014/main" id="{F40C9E21-5324-A873-B1FD-9A166D53A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213100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4B766BED-825F-4A5E-A62C-B042B3FC05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64E5F667-0B4F-1FEC-6A2D-F68C387D8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4DC5925C-DE1D-2BB9-9656-ECF92D92A5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>
            <a:extLst>
              <a:ext uri="{FF2B5EF4-FFF2-40B4-BE49-F238E27FC236}">
                <a16:creationId xmlns:a16="http://schemas.microsoft.com/office/drawing/2014/main" id="{A2D4A45C-3D96-2839-9F5D-2B7447D45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>
            <a:extLst>
              <a:ext uri="{FF2B5EF4-FFF2-40B4-BE49-F238E27FC236}">
                <a16:creationId xmlns:a16="http://schemas.microsoft.com/office/drawing/2014/main" id="{67A6B9A6-C223-9855-6083-1F5CC97C6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734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0BD504-E079-DD54-5CB9-DA2A89651C4A}"/>
              </a:ext>
            </a:extLst>
          </p:cNvPr>
          <p:cNvGrpSpPr/>
          <p:nvPr/>
        </p:nvGrpSpPr>
        <p:grpSpPr>
          <a:xfrm>
            <a:off x="457200" y="4220394"/>
            <a:ext cx="7137502" cy="1660526"/>
            <a:chOff x="449547" y="4054474"/>
            <a:chExt cx="7137502" cy="1660526"/>
          </a:xfrm>
        </p:grpSpPr>
        <p:sp>
          <p:nvSpPr>
            <p:cNvPr id="2" name="Oval 4">
              <a:extLst>
                <a:ext uri="{FF2B5EF4-FFF2-40B4-BE49-F238E27FC236}">
                  <a16:creationId xmlns:a16="http://schemas.microsoft.com/office/drawing/2014/main" id="{5F828767-FA6F-5773-7F30-0FA9BA3F4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672" y="4800600"/>
              <a:ext cx="914400" cy="914400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6F2BC8-074F-A039-941E-F9EB67E33EFC}"/>
                </a:ext>
              </a:extLst>
            </p:cNvPr>
            <p:cNvSpPr txBox="1"/>
            <p:nvPr/>
          </p:nvSpPr>
          <p:spPr>
            <a:xfrm>
              <a:off x="3015049" y="5082143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dirty="0">
                  <a:solidFill>
                    <a:srgbClr val="C00000"/>
                  </a:solidFill>
                </a:rPr>
                <a:t>Not necessary a chordal!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490EB2-319E-47BB-6E97-A35C42689FD8}"/>
                </a:ext>
              </a:extLst>
            </p:cNvPr>
            <p:cNvSpPr txBox="1"/>
            <p:nvPr/>
          </p:nvSpPr>
          <p:spPr>
            <a:xfrm>
              <a:off x="449547" y="4054474"/>
              <a:ext cx="61501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dirty="0">
                  <a:solidFill>
                    <a:schemeClr val="folHlink"/>
                  </a:solidFill>
                </a:rPr>
                <a:t>Is it a solution? </a:t>
              </a:r>
              <a:r>
                <a:rPr lang="en-US" altLang="en-US" sz="3200" dirty="0"/>
                <a:t>– not necessary</a:t>
              </a:r>
              <a:endParaRPr lang="en-US" altLang="en-US" sz="3200" dirty="0">
                <a:solidFill>
                  <a:schemeClr val="folHlink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258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35FDD64-7207-3AA3-9EB9-A04960289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Example</a:t>
            </a:r>
            <a:endParaRPr lang="en-US" altLang="en-US" b="1" dirty="0">
              <a:solidFill>
                <a:srgbClr val="0000FF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7411" name="Oval 3">
            <a:extLst>
              <a:ext uri="{FF2B5EF4-FFF2-40B4-BE49-F238E27FC236}">
                <a16:creationId xmlns:a16="http://schemas.microsoft.com/office/drawing/2014/main" id="{CB067390-8209-125A-504C-5EE82659E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700213"/>
            <a:ext cx="79216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A</a:t>
            </a:r>
          </a:p>
        </p:txBody>
      </p:sp>
      <p:sp>
        <p:nvSpPr>
          <p:cNvPr id="17412" name="Oval 4">
            <a:extLst>
              <a:ext uri="{FF2B5EF4-FFF2-40B4-BE49-F238E27FC236}">
                <a16:creationId xmlns:a16="http://schemas.microsoft.com/office/drawing/2014/main" id="{5767F038-871F-2E16-E81F-A7800A282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005263"/>
            <a:ext cx="79216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C</a:t>
            </a:r>
          </a:p>
        </p:txBody>
      </p:sp>
      <p:sp>
        <p:nvSpPr>
          <p:cNvPr id="17413" name="Oval 5">
            <a:extLst>
              <a:ext uri="{FF2B5EF4-FFF2-40B4-BE49-F238E27FC236}">
                <a16:creationId xmlns:a16="http://schemas.microsoft.com/office/drawing/2014/main" id="{2E40C63C-AA6C-83A8-2526-D1B0C0E16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52738"/>
            <a:ext cx="79216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B</a:t>
            </a:r>
          </a:p>
        </p:txBody>
      </p:sp>
      <p:sp>
        <p:nvSpPr>
          <p:cNvPr id="17414" name="Oval 6">
            <a:extLst>
              <a:ext uri="{FF2B5EF4-FFF2-40B4-BE49-F238E27FC236}">
                <a16:creationId xmlns:a16="http://schemas.microsoft.com/office/drawing/2014/main" id="{333E8E3B-870B-9971-7DCD-CBA43D367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2926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D</a:t>
            </a:r>
          </a:p>
        </p:txBody>
      </p:sp>
      <p:sp>
        <p:nvSpPr>
          <p:cNvPr id="17415" name="Oval 7">
            <a:extLst>
              <a:ext uri="{FF2B5EF4-FFF2-40B4-BE49-F238E27FC236}">
                <a16:creationId xmlns:a16="http://schemas.microsoft.com/office/drawing/2014/main" id="{6F280758-17E5-9DBD-9109-76DD48970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213100"/>
            <a:ext cx="79216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G</a:t>
            </a:r>
          </a:p>
        </p:txBody>
      </p:sp>
      <p:sp>
        <p:nvSpPr>
          <p:cNvPr id="17416" name="Oval 8">
            <a:extLst>
              <a:ext uri="{FF2B5EF4-FFF2-40B4-BE49-F238E27FC236}">
                <a16:creationId xmlns:a16="http://schemas.microsoft.com/office/drawing/2014/main" id="{DA017E96-5D79-FEFC-A63E-55C107AC4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852738"/>
            <a:ext cx="79216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E</a:t>
            </a:r>
          </a:p>
        </p:txBody>
      </p:sp>
      <p:sp>
        <p:nvSpPr>
          <p:cNvPr id="17417" name="Oval 9">
            <a:extLst>
              <a:ext uri="{FF2B5EF4-FFF2-40B4-BE49-F238E27FC236}">
                <a16:creationId xmlns:a16="http://schemas.microsoft.com/office/drawing/2014/main" id="{7436D9DD-EA5B-3FC0-DFF0-CB531BEBC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484313"/>
            <a:ext cx="79216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/>
              <a:t>F</a:t>
            </a:r>
          </a:p>
        </p:txBody>
      </p:sp>
      <p:sp>
        <p:nvSpPr>
          <p:cNvPr id="17418" name="Line 10">
            <a:extLst>
              <a:ext uri="{FF2B5EF4-FFF2-40B4-BE49-F238E27FC236}">
                <a16:creationId xmlns:a16="http://schemas.microsoft.com/office/drawing/2014/main" id="{9738E415-11D4-C2CC-A314-C10C5FB5F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2276475"/>
            <a:ext cx="10080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1">
            <a:extLst>
              <a:ext uri="{FF2B5EF4-FFF2-40B4-BE49-F238E27FC236}">
                <a16:creationId xmlns:a16="http://schemas.microsoft.com/office/drawing/2014/main" id="{B26FD225-62AD-23B6-117D-14377D1D86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3573463"/>
            <a:ext cx="10810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Line 12">
            <a:extLst>
              <a:ext uri="{FF2B5EF4-FFF2-40B4-BE49-F238E27FC236}">
                <a16:creationId xmlns:a16="http://schemas.microsoft.com/office/drawing/2014/main" id="{A4EC2365-146A-89E3-B02C-F67D160FA3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9613" y="2492375"/>
            <a:ext cx="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Line 13">
            <a:extLst>
              <a:ext uri="{FF2B5EF4-FFF2-40B4-BE49-F238E27FC236}">
                <a16:creationId xmlns:a16="http://schemas.microsoft.com/office/drawing/2014/main" id="{A579AA63-45D3-1D75-D0F3-8F7012C06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3213100"/>
            <a:ext cx="172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14">
            <a:extLst>
              <a:ext uri="{FF2B5EF4-FFF2-40B4-BE49-F238E27FC236}">
                <a16:creationId xmlns:a16="http://schemas.microsoft.com/office/drawing/2014/main" id="{AD44DB18-9202-2765-9E36-C6231C5908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2205038"/>
            <a:ext cx="503238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15">
            <a:extLst>
              <a:ext uri="{FF2B5EF4-FFF2-40B4-BE49-F238E27FC236}">
                <a16:creationId xmlns:a16="http://schemas.microsoft.com/office/drawing/2014/main" id="{8D8BCC73-E291-F5B9-87D5-08A3683F3F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625" y="3789363"/>
            <a:ext cx="21590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16">
            <a:extLst>
              <a:ext uri="{FF2B5EF4-FFF2-40B4-BE49-F238E27FC236}">
                <a16:creationId xmlns:a16="http://schemas.microsoft.com/office/drawing/2014/main" id="{07030B3E-4334-7DB7-FDFB-5D73025C22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1863" y="2133600"/>
            <a:ext cx="1728787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Line 17">
            <a:extLst>
              <a:ext uri="{FF2B5EF4-FFF2-40B4-BE49-F238E27FC236}">
                <a16:creationId xmlns:a16="http://schemas.microsoft.com/office/drawing/2014/main" id="{258FD79C-6E78-E396-CD7C-8AE2729657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5963" y="2205038"/>
            <a:ext cx="2889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Line 18">
            <a:extLst>
              <a:ext uri="{FF2B5EF4-FFF2-40B4-BE49-F238E27FC236}">
                <a16:creationId xmlns:a16="http://schemas.microsoft.com/office/drawing/2014/main" id="{F7822A83-ED1B-E1B1-F4F5-4D96066A6C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284538"/>
            <a:ext cx="9366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19">
            <a:extLst>
              <a:ext uri="{FF2B5EF4-FFF2-40B4-BE49-F238E27FC236}">
                <a16:creationId xmlns:a16="http://schemas.microsoft.com/office/drawing/2014/main" id="{8EFD2D37-50EE-B588-33B9-1A74589957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2725" y="3573463"/>
            <a:ext cx="7191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Text Box 20">
            <a:extLst>
              <a:ext uri="{FF2B5EF4-FFF2-40B4-BE49-F238E27FC236}">
                <a16:creationId xmlns:a16="http://schemas.microsoft.com/office/drawing/2014/main" id="{619784BA-CB38-79C3-F6AB-7E79E923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75" y="5516563"/>
            <a:ext cx="1673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E’ =     BE</a:t>
            </a:r>
          </a:p>
        </p:txBody>
      </p:sp>
      <p:sp>
        <p:nvSpPr>
          <p:cNvPr id="17429" name="AutoShape 21">
            <a:extLst>
              <a:ext uri="{FF2B5EF4-FFF2-40B4-BE49-F238E27FC236}">
                <a16:creationId xmlns:a16="http://schemas.microsoft.com/office/drawing/2014/main" id="{2FD49CC6-51F0-2931-ED1C-EC4722D0A2D0}"/>
              </a:ext>
            </a:extLst>
          </p:cNvPr>
          <p:cNvSpPr>
            <a:spLocks/>
          </p:cNvSpPr>
          <p:nvPr/>
        </p:nvSpPr>
        <p:spPr bwMode="auto">
          <a:xfrm>
            <a:off x="1979613" y="5516563"/>
            <a:ext cx="144462" cy="576262"/>
          </a:xfrm>
          <a:prstGeom prst="leftBrace">
            <a:avLst>
              <a:gd name="adj1" fmla="val 33242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22">
            <a:extLst>
              <a:ext uri="{FF2B5EF4-FFF2-40B4-BE49-F238E27FC236}">
                <a16:creationId xmlns:a16="http://schemas.microsoft.com/office/drawing/2014/main" id="{5C37ACAD-63BF-980E-D844-DD46627ACC0C}"/>
              </a:ext>
            </a:extLst>
          </p:cNvPr>
          <p:cNvSpPr>
            <a:spLocks/>
          </p:cNvSpPr>
          <p:nvPr/>
        </p:nvSpPr>
        <p:spPr bwMode="auto">
          <a:xfrm>
            <a:off x="2916238" y="5516563"/>
            <a:ext cx="142875" cy="576262"/>
          </a:xfrm>
          <a:prstGeom prst="rightBrace">
            <a:avLst>
              <a:gd name="adj1" fmla="val 3361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8D500-0F55-76B0-AE1F-01DA58CD8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27AAE-9B4F-E09C-BEC0-ED604509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44"/>
            <a:ext cx="9075313" cy="911955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After </a:t>
            </a:r>
            <a:r>
              <a:rPr lang="en-NO" sz="4400" b="1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Contraction</a:t>
            </a:r>
            <a:endParaRPr lang="en-NO" sz="4400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D1F68B-BD7A-F477-D394-F61035E086A3}"/>
              </a:ext>
            </a:extLst>
          </p:cNvPr>
          <p:cNvSpPr/>
          <p:nvPr/>
        </p:nvSpPr>
        <p:spPr>
          <a:xfrm>
            <a:off x="111442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6558DF-7B94-3FB6-2CFB-DD867069B171}"/>
              </a:ext>
            </a:extLst>
          </p:cNvPr>
          <p:cNvSpPr/>
          <p:nvPr/>
        </p:nvSpPr>
        <p:spPr>
          <a:xfrm>
            <a:off x="252174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6C0F79-7622-0056-E8DB-6393ECB6EB1D}"/>
                  </a:ext>
                </a:extLst>
              </p:cNvPr>
              <p:cNvSpPr txBox="1"/>
              <p:nvPr/>
            </p:nvSpPr>
            <p:spPr>
              <a:xfrm>
                <a:off x="5272087" y="3438175"/>
                <a:ext cx="10715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6C0F79-7622-0056-E8DB-6393ECB6E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087" y="3438175"/>
                <a:ext cx="1071563" cy="4154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BEECA538-B535-2730-D248-175657F5305A}"/>
              </a:ext>
            </a:extLst>
          </p:cNvPr>
          <p:cNvSpPr/>
          <p:nvPr/>
        </p:nvSpPr>
        <p:spPr>
          <a:xfrm>
            <a:off x="3864768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2B8188-8E72-C0F2-F25B-01A76681A4CC}"/>
              </a:ext>
            </a:extLst>
          </p:cNvPr>
          <p:cNvSpPr/>
          <p:nvPr/>
        </p:nvSpPr>
        <p:spPr>
          <a:xfrm>
            <a:off x="6829426" y="2305646"/>
            <a:ext cx="921544" cy="265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F3843F-156A-7F05-BE50-381F0856E2CF}"/>
              </a:ext>
            </a:extLst>
          </p:cNvPr>
          <p:cNvCxnSpPr>
            <a:cxnSpLocks/>
          </p:cNvCxnSpPr>
          <p:nvPr/>
        </p:nvCxnSpPr>
        <p:spPr>
          <a:xfrm flipV="1">
            <a:off x="1837945" y="2896099"/>
            <a:ext cx="892910" cy="2819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A2D663-875E-E0EA-692F-EB76FA2440F7}"/>
              </a:ext>
            </a:extLst>
          </p:cNvPr>
          <p:cNvCxnSpPr>
            <a:cxnSpLocks/>
          </p:cNvCxnSpPr>
          <p:nvPr/>
        </p:nvCxnSpPr>
        <p:spPr>
          <a:xfrm>
            <a:off x="1949510" y="3457963"/>
            <a:ext cx="881440" cy="12954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FE702-85D8-B726-0A86-8E92787775F5}"/>
              </a:ext>
            </a:extLst>
          </p:cNvPr>
          <p:cNvCxnSpPr>
            <a:cxnSpLocks/>
          </p:cNvCxnSpPr>
          <p:nvPr/>
        </p:nvCxnSpPr>
        <p:spPr>
          <a:xfrm>
            <a:off x="3320047" y="3858484"/>
            <a:ext cx="987176" cy="77250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1B64C2-33E1-0D3F-6859-87AA51CE4C56}"/>
              </a:ext>
            </a:extLst>
          </p:cNvPr>
          <p:cNvCxnSpPr>
            <a:cxnSpLocks/>
          </p:cNvCxnSpPr>
          <p:nvPr/>
        </p:nvCxnSpPr>
        <p:spPr>
          <a:xfrm flipV="1">
            <a:off x="6343650" y="3328989"/>
            <a:ext cx="884910" cy="145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DE8B0B-CF3E-35B9-18C1-20394DCF9F17}"/>
              </a:ext>
            </a:extLst>
          </p:cNvPr>
          <p:cNvCxnSpPr>
            <a:cxnSpLocks/>
          </p:cNvCxnSpPr>
          <p:nvPr/>
        </p:nvCxnSpPr>
        <p:spPr>
          <a:xfrm>
            <a:off x="6247210" y="4132660"/>
            <a:ext cx="1297920" cy="2266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648EA519-F4BA-E556-F51B-FCA4269B8FB7}"/>
              </a:ext>
            </a:extLst>
          </p:cNvPr>
          <p:cNvSpPr/>
          <p:nvPr/>
        </p:nvSpPr>
        <p:spPr>
          <a:xfrm rot="10800000" flipV="1">
            <a:off x="1475188" y="2033719"/>
            <a:ext cx="3164678" cy="2053700"/>
          </a:xfrm>
          <a:prstGeom prst="arc">
            <a:avLst>
              <a:gd name="adj1" fmla="val 11989886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D8182B0-1356-34BF-B3B9-F27686EA50E7}"/>
              </a:ext>
            </a:extLst>
          </p:cNvPr>
          <p:cNvSpPr/>
          <p:nvPr/>
        </p:nvSpPr>
        <p:spPr>
          <a:xfrm flipV="1">
            <a:off x="2751242" y="3363812"/>
            <a:ext cx="4583605" cy="1978523"/>
          </a:xfrm>
          <a:prstGeom prst="arc">
            <a:avLst>
              <a:gd name="adj1" fmla="val 11357129"/>
              <a:gd name="adj2" fmla="val 21418157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NO" sz="135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A86D9D-EB0C-94A2-3856-B2D78BEB584C}"/>
              </a:ext>
            </a:extLst>
          </p:cNvPr>
          <p:cNvCxnSpPr>
            <a:cxnSpLocks/>
          </p:cNvCxnSpPr>
          <p:nvPr/>
        </p:nvCxnSpPr>
        <p:spPr>
          <a:xfrm>
            <a:off x="1320369" y="2793427"/>
            <a:ext cx="118187" cy="6084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7D1BA8-A332-42D6-6892-6C7CDC08B3DD}"/>
              </a:ext>
            </a:extLst>
          </p:cNvPr>
          <p:cNvCxnSpPr>
            <a:cxnSpLocks/>
          </p:cNvCxnSpPr>
          <p:nvPr/>
        </p:nvCxnSpPr>
        <p:spPr>
          <a:xfrm>
            <a:off x="1823233" y="2921360"/>
            <a:ext cx="128894" cy="5266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9BAB5D-88D6-04B0-65C3-5ED4DB421311}"/>
              </a:ext>
            </a:extLst>
          </p:cNvPr>
          <p:cNvCxnSpPr>
            <a:cxnSpLocks/>
          </p:cNvCxnSpPr>
          <p:nvPr/>
        </p:nvCxnSpPr>
        <p:spPr>
          <a:xfrm flipV="1">
            <a:off x="1481647" y="2922996"/>
            <a:ext cx="340007" cy="15492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6FC0B3-DFDD-0026-0BC0-D554B0DC49B2}"/>
              </a:ext>
            </a:extLst>
          </p:cNvPr>
          <p:cNvCxnSpPr>
            <a:cxnSpLocks/>
          </p:cNvCxnSpPr>
          <p:nvPr/>
        </p:nvCxnSpPr>
        <p:spPr>
          <a:xfrm>
            <a:off x="1194353" y="3509552"/>
            <a:ext cx="231725" cy="2956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DD83C8-EBAC-C4A6-A4A1-7BD6D7F3FE98}"/>
              </a:ext>
            </a:extLst>
          </p:cNvPr>
          <p:cNvCxnSpPr>
            <a:cxnSpLocks/>
          </p:cNvCxnSpPr>
          <p:nvPr/>
        </p:nvCxnSpPr>
        <p:spPr>
          <a:xfrm flipH="1">
            <a:off x="1256123" y="3953075"/>
            <a:ext cx="284815" cy="1327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FBC96-D847-4104-BD48-01C123765824}"/>
              </a:ext>
            </a:extLst>
          </p:cNvPr>
          <p:cNvCxnSpPr>
            <a:cxnSpLocks/>
          </p:cNvCxnSpPr>
          <p:nvPr/>
        </p:nvCxnSpPr>
        <p:spPr>
          <a:xfrm flipH="1">
            <a:off x="1545025" y="3603272"/>
            <a:ext cx="92492" cy="363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F964E9-C519-0945-59AF-307A54FDD6E8}"/>
              </a:ext>
            </a:extLst>
          </p:cNvPr>
          <p:cNvCxnSpPr>
            <a:cxnSpLocks/>
          </p:cNvCxnSpPr>
          <p:nvPr/>
        </p:nvCxnSpPr>
        <p:spPr>
          <a:xfrm>
            <a:off x="1256123" y="4064027"/>
            <a:ext cx="298543" cy="739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221C69-9C8A-9268-42A3-B776DD578E22}"/>
              </a:ext>
            </a:extLst>
          </p:cNvPr>
          <p:cNvCxnSpPr>
            <a:cxnSpLocks/>
          </p:cNvCxnSpPr>
          <p:nvPr/>
        </p:nvCxnSpPr>
        <p:spPr>
          <a:xfrm flipH="1">
            <a:off x="4040550" y="2724125"/>
            <a:ext cx="54023" cy="4982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45265A-4DC6-805F-62BB-7C2E8640AD31}"/>
              </a:ext>
            </a:extLst>
          </p:cNvPr>
          <p:cNvCxnSpPr>
            <a:cxnSpLocks/>
          </p:cNvCxnSpPr>
          <p:nvPr/>
        </p:nvCxnSpPr>
        <p:spPr>
          <a:xfrm flipV="1">
            <a:off x="4196218" y="2856879"/>
            <a:ext cx="365950" cy="3098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A986D9-23C2-CC31-A1EA-EDB5A297F3E5}"/>
              </a:ext>
            </a:extLst>
          </p:cNvPr>
          <p:cNvCxnSpPr>
            <a:cxnSpLocks/>
          </p:cNvCxnSpPr>
          <p:nvPr/>
        </p:nvCxnSpPr>
        <p:spPr>
          <a:xfrm>
            <a:off x="4104769" y="2738111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992E5D-C8D3-315F-AB0D-E81A34D990AF}"/>
              </a:ext>
            </a:extLst>
          </p:cNvPr>
          <p:cNvCxnSpPr>
            <a:cxnSpLocks/>
          </p:cNvCxnSpPr>
          <p:nvPr/>
        </p:nvCxnSpPr>
        <p:spPr>
          <a:xfrm>
            <a:off x="4657087" y="3438135"/>
            <a:ext cx="22530" cy="47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282F64-BA73-4E1B-3334-2B8BA4956277}"/>
              </a:ext>
            </a:extLst>
          </p:cNvPr>
          <p:cNvCxnSpPr>
            <a:cxnSpLocks/>
          </p:cNvCxnSpPr>
          <p:nvPr/>
        </p:nvCxnSpPr>
        <p:spPr>
          <a:xfrm>
            <a:off x="4014396" y="3282356"/>
            <a:ext cx="33568" cy="4687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E41A27-2AC8-F2CC-9B12-48D802AEFF7F}"/>
              </a:ext>
            </a:extLst>
          </p:cNvPr>
          <p:cNvCxnSpPr>
            <a:cxnSpLocks/>
          </p:cNvCxnSpPr>
          <p:nvPr/>
        </p:nvCxnSpPr>
        <p:spPr>
          <a:xfrm>
            <a:off x="4230939" y="4163056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8230C3-69F8-5A1B-6CC8-48524CBBA470}"/>
              </a:ext>
            </a:extLst>
          </p:cNvPr>
          <p:cNvCxnSpPr>
            <a:cxnSpLocks/>
          </p:cNvCxnSpPr>
          <p:nvPr/>
        </p:nvCxnSpPr>
        <p:spPr>
          <a:xfrm>
            <a:off x="7205500" y="3303848"/>
            <a:ext cx="424166" cy="3076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E79096-E633-5184-893D-981CCEC41B01}"/>
              </a:ext>
            </a:extLst>
          </p:cNvPr>
          <p:cNvCxnSpPr>
            <a:cxnSpLocks/>
          </p:cNvCxnSpPr>
          <p:nvPr/>
        </p:nvCxnSpPr>
        <p:spPr>
          <a:xfrm>
            <a:off x="3028511" y="4209290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BBABA4F-68CA-7D86-C633-90909BB19E39}"/>
              </a:ext>
            </a:extLst>
          </p:cNvPr>
          <p:cNvCxnSpPr>
            <a:cxnSpLocks/>
          </p:cNvCxnSpPr>
          <p:nvPr/>
        </p:nvCxnSpPr>
        <p:spPr>
          <a:xfrm>
            <a:off x="2616116" y="3608997"/>
            <a:ext cx="116180" cy="4670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156FB4-4300-DABF-D0B0-A5A1CF9F869D}"/>
              </a:ext>
            </a:extLst>
          </p:cNvPr>
          <p:cNvCxnSpPr>
            <a:cxnSpLocks/>
          </p:cNvCxnSpPr>
          <p:nvPr/>
        </p:nvCxnSpPr>
        <p:spPr>
          <a:xfrm>
            <a:off x="3180833" y="3401858"/>
            <a:ext cx="155004" cy="446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3F2F01F-E2AD-073C-475D-87C6BF555FDA}"/>
              </a:ext>
            </a:extLst>
          </p:cNvPr>
          <p:cNvCxnSpPr>
            <a:cxnSpLocks/>
          </p:cNvCxnSpPr>
          <p:nvPr/>
        </p:nvCxnSpPr>
        <p:spPr>
          <a:xfrm flipH="1">
            <a:off x="2613710" y="2859769"/>
            <a:ext cx="131295" cy="4247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12B824-4CF8-DA17-2609-9C25CA238DB5}"/>
              </a:ext>
            </a:extLst>
          </p:cNvPr>
          <p:cNvCxnSpPr>
            <a:cxnSpLocks/>
          </p:cNvCxnSpPr>
          <p:nvPr/>
        </p:nvCxnSpPr>
        <p:spPr>
          <a:xfrm flipH="1">
            <a:off x="3174193" y="2678906"/>
            <a:ext cx="10715" cy="737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23C5EF-A655-5DD2-B195-6F5D58C2BF06}"/>
              </a:ext>
            </a:extLst>
          </p:cNvPr>
          <p:cNvCxnSpPr>
            <a:cxnSpLocks/>
            <a:endCxn id="7" idx="2"/>
          </p:cNvCxnSpPr>
          <p:nvPr/>
        </p:nvCxnSpPr>
        <p:spPr>
          <a:xfrm flipH="1">
            <a:off x="3864768" y="3222391"/>
            <a:ext cx="183195" cy="4119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6092C7-446E-FAB8-66C1-0D7302A87B56}"/>
              </a:ext>
            </a:extLst>
          </p:cNvPr>
          <p:cNvCxnSpPr>
            <a:cxnSpLocks/>
          </p:cNvCxnSpPr>
          <p:nvPr/>
        </p:nvCxnSpPr>
        <p:spPr>
          <a:xfrm>
            <a:off x="1426078" y="3380189"/>
            <a:ext cx="0" cy="450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44CF3B2-9A93-A753-E647-20A8733313AD}"/>
              </a:ext>
            </a:extLst>
          </p:cNvPr>
          <p:cNvCxnSpPr>
            <a:cxnSpLocks/>
          </p:cNvCxnSpPr>
          <p:nvPr/>
        </p:nvCxnSpPr>
        <p:spPr>
          <a:xfrm>
            <a:off x="4013356" y="3742554"/>
            <a:ext cx="213443" cy="4104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BF31910-DD82-58DB-2810-01D6766F3A22}"/>
              </a:ext>
            </a:extLst>
          </p:cNvPr>
          <p:cNvCxnSpPr>
            <a:cxnSpLocks/>
          </p:cNvCxnSpPr>
          <p:nvPr/>
        </p:nvCxnSpPr>
        <p:spPr>
          <a:xfrm flipH="1">
            <a:off x="7054197" y="2439904"/>
            <a:ext cx="212789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C017EFA-3D16-7BE1-47E4-F2021135819B}"/>
              </a:ext>
            </a:extLst>
          </p:cNvPr>
          <p:cNvCxnSpPr>
            <a:cxnSpLocks/>
          </p:cNvCxnSpPr>
          <p:nvPr/>
        </p:nvCxnSpPr>
        <p:spPr>
          <a:xfrm flipH="1">
            <a:off x="1540938" y="3457538"/>
            <a:ext cx="408661" cy="5094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58BB552-3B17-026E-04D3-8B7F23F47F6C}"/>
              </a:ext>
            </a:extLst>
          </p:cNvPr>
          <p:cNvCxnSpPr>
            <a:cxnSpLocks/>
          </p:cNvCxnSpPr>
          <p:nvPr/>
        </p:nvCxnSpPr>
        <p:spPr>
          <a:xfrm flipH="1">
            <a:off x="2816066" y="4182662"/>
            <a:ext cx="211995" cy="575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BD9E1A-44F9-9C13-07B8-FD2AC4B7700C}"/>
              </a:ext>
            </a:extLst>
          </p:cNvPr>
          <p:cNvCxnSpPr>
            <a:cxnSpLocks/>
          </p:cNvCxnSpPr>
          <p:nvPr/>
        </p:nvCxnSpPr>
        <p:spPr>
          <a:xfrm>
            <a:off x="7559581" y="2987245"/>
            <a:ext cx="70085" cy="6217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44A4BB6-5FC6-C315-9BC9-8095207CC81F}"/>
              </a:ext>
            </a:extLst>
          </p:cNvPr>
          <p:cNvCxnSpPr>
            <a:cxnSpLocks/>
          </p:cNvCxnSpPr>
          <p:nvPr/>
        </p:nvCxnSpPr>
        <p:spPr>
          <a:xfrm flipH="1">
            <a:off x="7373590" y="4353073"/>
            <a:ext cx="155558" cy="4750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DED1F44-5CB2-FE06-3C97-23B273914CCB}"/>
              </a:ext>
            </a:extLst>
          </p:cNvPr>
          <p:cNvCxnSpPr>
            <a:cxnSpLocks/>
          </p:cNvCxnSpPr>
          <p:nvPr/>
        </p:nvCxnSpPr>
        <p:spPr>
          <a:xfrm>
            <a:off x="6875551" y="3762291"/>
            <a:ext cx="151448" cy="3703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C0B817B-3508-D688-0E03-45722C5F59C4}"/>
              </a:ext>
            </a:extLst>
          </p:cNvPr>
          <p:cNvCxnSpPr>
            <a:cxnSpLocks/>
          </p:cNvCxnSpPr>
          <p:nvPr/>
        </p:nvCxnSpPr>
        <p:spPr>
          <a:xfrm flipH="1">
            <a:off x="7457988" y="3601606"/>
            <a:ext cx="184210" cy="3437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AB91956-8606-51D0-34D9-837017C7E4B9}"/>
              </a:ext>
            </a:extLst>
          </p:cNvPr>
          <p:cNvCxnSpPr>
            <a:cxnSpLocks/>
          </p:cNvCxnSpPr>
          <p:nvPr/>
        </p:nvCxnSpPr>
        <p:spPr>
          <a:xfrm>
            <a:off x="7447896" y="3918121"/>
            <a:ext cx="81253" cy="470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50BEE30-ED06-8CD6-B6F9-A2FE4637280B}"/>
              </a:ext>
            </a:extLst>
          </p:cNvPr>
          <p:cNvCxnSpPr>
            <a:cxnSpLocks/>
          </p:cNvCxnSpPr>
          <p:nvPr/>
        </p:nvCxnSpPr>
        <p:spPr>
          <a:xfrm flipH="1">
            <a:off x="7011736" y="2896099"/>
            <a:ext cx="35714" cy="5063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EABCD86-7D35-D06A-512C-CAA7D07E3A3E}"/>
              </a:ext>
            </a:extLst>
          </p:cNvPr>
          <p:cNvCxnSpPr>
            <a:cxnSpLocks/>
          </p:cNvCxnSpPr>
          <p:nvPr/>
        </p:nvCxnSpPr>
        <p:spPr>
          <a:xfrm>
            <a:off x="7266986" y="2444026"/>
            <a:ext cx="240645" cy="319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5ED3383-53DB-94A6-0420-00FB5F104175}"/>
              </a:ext>
            </a:extLst>
          </p:cNvPr>
          <p:cNvCxnSpPr>
            <a:cxnSpLocks/>
          </p:cNvCxnSpPr>
          <p:nvPr/>
        </p:nvCxnSpPr>
        <p:spPr>
          <a:xfrm flipH="1">
            <a:off x="2615049" y="3244713"/>
            <a:ext cx="231611" cy="527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0D9EC9E-07EF-DEC2-DCBD-0038FCEDBD85}"/>
              </a:ext>
            </a:extLst>
          </p:cNvPr>
          <p:cNvCxnSpPr>
            <a:cxnSpLocks/>
          </p:cNvCxnSpPr>
          <p:nvPr/>
        </p:nvCxnSpPr>
        <p:spPr>
          <a:xfrm flipH="1">
            <a:off x="2615975" y="3230173"/>
            <a:ext cx="229776" cy="3917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408513E-CDD4-D29B-367F-0A82560C6E49}"/>
              </a:ext>
            </a:extLst>
          </p:cNvPr>
          <p:cNvCxnSpPr>
            <a:cxnSpLocks/>
          </p:cNvCxnSpPr>
          <p:nvPr/>
        </p:nvCxnSpPr>
        <p:spPr>
          <a:xfrm flipH="1">
            <a:off x="2740850" y="3790408"/>
            <a:ext cx="380629" cy="2815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E1CB66F-E8B8-B150-D1FE-BC5449B5B51C}"/>
              </a:ext>
            </a:extLst>
          </p:cNvPr>
          <p:cNvCxnSpPr>
            <a:cxnSpLocks/>
          </p:cNvCxnSpPr>
          <p:nvPr/>
        </p:nvCxnSpPr>
        <p:spPr>
          <a:xfrm flipH="1">
            <a:off x="2894858" y="3119674"/>
            <a:ext cx="123398" cy="4444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E4D4C88-7CC3-D066-8860-B85B2BA9A958}"/>
              </a:ext>
            </a:extLst>
          </p:cNvPr>
          <p:cNvCxnSpPr>
            <a:cxnSpLocks/>
          </p:cNvCxnSpPr>
          <p:nvPr/>
        </p:nvCxnSpPr>
        <p:spPr>
          <a:xfrm>
            <a:off x="2903228" y="3542755"/>
            <a:ext cx="218250" cy="2604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0F58C4-D941-9291-CE5C-E0BEBF1A7943}"/>
              </a:ext>
            </a:extLst>
          </p:cNvPr>
          <p:cNvCxnSpPr>
            <a:cxnSpLocks/>
          </p:cNvCxnSpPr>
          <p:nvPr/>
        </p:nvCxnSpPr>
        <p:spPr>
          <a:xfrm flipH="1">
            <a:off x="4533739" y="2830721"/>
            <a:ext cx="38719" cy="458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4C51F4C-9C1A-0D61-A0C4-D108AC204493}"/>
              </a:ext>
            </a:extLst>
          </p:cNvPr>
          <p:cNvCxnSpPr>
            <a:cxnSpLocks/>
          </p:cNvCxnSpPr>
          <p:nvPr/>
        </p:nvCxnSpPr>
        <p:spPr>
          <a:xfrm flipH="1">
            <a:off x="4264207" y="3945353"/>
            <a:ext cx="417088" cy="21451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A2D98B6-B410-EF29-1E29-975EA7B8405E}"/>
              </a:ext>
            </a:extLst>
          </p:cNvPr>
          <p:cNvCxnSpPr>
            <a:cxnSpLocks/>
          </p:cNvCxnSpPr>
          <p:nvPr/>
        </p:nvCxnSpPr>
        <p:spPr>
          <a:xfrm flipH="1">
            <a:off x="4586603" y="3923479"/>
            <a:ext cx="94692" cy="4727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EAB674B-6065-C363-BA49-4FE21CACDB1B}"/>
              </a:ext>
            </a:extLst>
          </p:cNvPr>
          <p:cNvCxnSpPr>
            <a:cxnSpLocks/>
          </p:cNvCxnSpPr>
          <p:nvPr/>
        </p:nvCxnSpPr>
        <p:spPr>
          <a:xfrm flipH="1">
            <a:off x="7253262" y="2746935"/>
            <a:ext cx="248053" cy="600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8BA6B3C-C095-F72E-6343-E67A242EAAD4}"/>
              </a:ext>
            </a:extLst>
          </p:cNvPr>
          <p:cNvCxnSpPr>
            <a:cxnSpLocks/>
          </p:cNvCxnSpPr>
          <p:nvPr/>
        </p:nvCxnSpPr>
        <p:spPr>
          <a:xfrm flipH="1">
            <a:off x="6876808" y="3382151"/>
            <a:ext cx="131246" cy="40140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272108E-C425-F69A-97D2-3549897821B6}"/>
              </a:ext>
            </a:extLst>
          </p:cNvPr>
          <p:cNvCxnSpPr>
            <a:cxnSpLocks/>
          </p:cNvCxnSpPr>
          <p:nvPr/>
        </p:nvCxnSpPr>
        <p:spPr>
          <a:xfrm flipH="1">
            <a:off x="7012669" y="3945353"/>
            <a:ext cx="431783" cy="16980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35CC7D-10CB-3401-83A1-EDA190580780}"/>
                  </a:ext>
                </a:extLst>
              </p:cNvPr>
              <p:cNvSpPr txBox="1"/>
              <p:nvPr/>
            </p:nvSpPr>
            <p:spPr>
              <a:xfrm>
                <a:off x="1382551" y="5133084"/>
                <a:ext cx="39466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35CC7D-10CB-3401-83A1-EDA190580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551" y="5133084"/>
                <a:ext cx="394660" cy="415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B97A981-C211-5A28-0F75-84428F3D943F}"/>
                  </a:ext>
                </a:extLst>
              </p:cNvPr>
              <p:cNvSpPr txBox="1"/>
              <p:nvPr/>
            </p:nvSpPr>
            <p:spPr>
              <a:xfrm>
                <a:off x="2805374" y="5131637"/>
                <a:ext cx="39466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B97A981-C211-5A28-0F75-84428F3D9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374" y="5131637"/>
                <a:ext cx="394660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B4670DF-A464-BFF8-E426-545BA27A292E}"/>
                  </a:ext>
                </a:extLst>
              </p:cNvPr>
              <p:cNvSpPr txBox="1"/>
              <p:nvPr/>
            </p:nvSpPr>
            <p:spPr>
              <a:xfrm>
                <a:off x="7110067" y="5131637"/>
                <a:ext cx="397994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NO" sz="21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B4670DF-A464-BFF8-E426-545BA27A2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067" y="5131637"/>
                <a:ext cx="397994" cy="415498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7D9DB2A-B9DA-1954-D29E-B57008C758D5}"/>
              </a:ext>
            </a:extLst>
          </p:cNvPr>
          <p:cNvCxnSpPr>
            <a:cxnSpLocks/>
          </p:cNvCxnSpPr>
          <p:nvPr/>
        </p:nvCxnSpPr>
        <p:spPr>
          <a:xfrm>
            <a:off x="1426446" y="3785135"/>
            <a:ext cx="129569" cy="9682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5BAD8DC-DB30-2D79-B116-D10C1D77718B}"/>
              </a:ext>
            </a:extLst>
          </p:cNvPr>
          <p:cNvCxnSpPr>
            <a:cxnSpLocks/>
          </p:cNvCxnSpPr>
          <p:nvPr/>
        </p:nvCxnSpPr>
        <p:spPr>
          <a:xfrm flipH="1" flipV="1">
            <a:off x="3109711" y="3803245"/>
            <a:ext cx="230432" cy="452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ACAD1C4-E29D-D421-91DA-921C0C17A6E7}"/>
              </a:ext>
            </a:extLst>
          </p:cNvPr>
          <p:cNvCxnSpPr>
            <a:cxnSpLocks/>
          </p:cNvCxnSpPr>
          <p:nvPr/>
        </p:nvCxnSpPr>
        <p:spPr>
          <a:xfrm flipV="1">
            <a:off x="2999379" y="3847205"/>
            <a:ext cx="346810" cy="3616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7C8107E-F1DF-9A86-AEB0-ADC3BBDE4A20}"/>
              </a:ext>
            </a:extLst>
          </p:cNvPr>
          <p:cNvCxnSpPr>
            <a:cxnSpLocks/>
          </p:cNvCxnSpPr>
          <p:nvPr/>
        </p:nvCxnSpPr>
        <p:spPr>
          <a:xfrm>
            <a:off x="4543934" y="3256418"/>
            <a:ext cx="108804" cy="2447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B0918C-84F4-9938-2566-E6F3675A2A10}"/>
                  </a:ext>
                </a:extLst>
              </p:cNvPr>
              <p:cNvSpPr txBox="1"/>
              <p:nvPr/>
            </p:nvSpPr>
            <p:spPr>
              <a:xfrm>
                <a:off x="1408937" y="3871038"/>
                <a:ext cx="42216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𝑢𝑣</m:t>
                      </m:r>
                    </m:oMath>
                  </m:oMathPara>
                </a14:m>
                <a:endParaRPr lang="en-NO" sz="13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B0918C-84F4-9938-2566-E6F3675A2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937" y="3871038"/>
                <a:ext cx="422167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A31C9D-086A-592A-FAD9-7B6E03C4CFB1}"/>
                  </a:ext>
                </a:extLst>
              </p:cNvPr>
              <p:cNvSpPr txBox="1"/>
              <p:nvPr/>
            </p:nvSpPr>
            <p:spPr>
              <a:xfrm>
                <a:off x="5215315" y="1337911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>
                    <a:solidFill>
                      <a:srgbClr val="0432FF"/>
                    </a:solidFill>
                    <a:ea typeface="Palatino" pitchFamily="2" charset="77"/>
                  </a:rPr>
                  <a:t>C</a:t>
                </a:r>
                <a:r>
                  <a:rPr lang="en-US" dirty="0">
                    <a:solidFill>
                      <a:srgbClr val="0432FF"/>
                    </a:solidFill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 optimal solution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𝐶</m:t>
                        </m:r>
                      </m:e>
                    </m:d>
                    <m:r>
                      <a:rPr lang="en-US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A31C9D-086A-592A-FAD9-7B6E03C4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315" y="1337911"/>
                <a:ext cx="4572000" cy="646331"/>
              </a:xfrm>
              <a:prstGeom prst="rect">
                <a:avLst/>
              </a:prstGeom>
              <a:blipFill>
                <a:blip r:embed="rId7"/>
                <a:stretch>
                  <a:fillRect l="-1108" t="-588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415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54CA8-146C-5338-5EE9-47EB3C3AD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728667B-5B7F-653B-C94E-740E707D6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 via Thick Dal Principle</a:t>
            </a:r>
            <a:endParaRPr lang="en-US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3" name="Rectangle 3">
                <a:extLst>
                  <a:ext uri="{FF2B5EF4-FFF2-40B4-BE49-F238E27FC236}">
                    <a16:creationId xmlns:a16="http://schemas.microsoft.com/office/drawing/2014/main" id="{4B5619B8-D5E4-6918-87B8-83F740A9DCA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3300" dirty="0">
                    <a:solidFill>
                      <a:srgbClr val="C00000"/>
                    </a:solidFill>
                  </a:rPr>
                  <a:t>Input (G, </a:t>
                </a:r>
                <a14:m>
                  <m:oMath xmlns:m="http://schemas.openxmlformats.org/officeDocument/2006/math">
                    <m:r>
                      <a:rPr lang="nb-NO" sz="3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nb-NO" sz="3300" dirty="0">
                    <a:solidFill>
                      <a:srgbClr val="C00000"/>
                    </a:solidFill>
                  </a:rPr>
                  <a:t>, OPT)</a:t>
                </a:r>
              </a:p>
              <a:p>
                <a:pPr>
                  <a:lnSpc>
                    <a:spcPct val="90000"/>
                  </a:lnSpc>
                  <a:buNone/>
                </a:pPr>
                <a:endParaRPr lang="en-US" altLang="en-US" sz="330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3300" dirty="0">
                    <a:solidFill>
                      <a:schemeClr val="folHlink"/>
                    </a:solidFill>
                  </a:rPr>
                  <a:t>Repeat Until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sz="33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3300" dirty="0">
                    <a:solidFill>
                      <a:srgbClr val="C00000"/>
                    </a:solidFill>
                  </a:rPr>
                  <a:t> OPT </a:t>
                </a:r>
                <a:r>
                  <a:rPr lang="en-US" altLang="en-US" sz="3300" dirty="0">
                    <a:solidFill>
                      <a:schemeClr val="folHlink"/>
                    </a:solidFill>
                  </a:rPr>
                  <a:t>edges left: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/>
                  <a:t>	1. choose edge at random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/>
                  <a:t>	2. “contract” edge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sz="3300" dirty="0"/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3300" dirty="0">
                    <a:solidFill>
                      <a:schemeClr val="folHlink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sz="33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3300" dirty="0">
                    <a:solidFill>
                      <a:srgbClr val="C00000"/>
                    </a:solidFill>
                  </a:rPr>
                  <a:t> OPT </a:t>
                </a:r>
                <a:r>
                  <a:rPr lang="en-US" sz="3300" dirty="0">
                    <a:solidFill>
                      <a:schemeClr val="folHlink"/>
                    </a:solidFill>
                  </a:rPr>
                  <a:t> and each ``contracted  vertex” is chordal in G</a:t>
                </a:r>
              </a:p>
              <a:p>
                <a:pPr>
                  <a:lnSpc>
                    <a:spcPct val="90000"/>
                  </a:lnSpc>
                  <a:buNone/>
                </a:pPr>
                <a:endParaRPr lang="en-US" altLang="en-US" sz="3300" dirty="0">
                  <a:solidFill>
                    <a:schemeClr val="folHlink"/>
                  </a:solidFill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/>
                  <a:t>	Return all the edges in G, say S, as solution.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sz="3300" dirty="0"/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>
                    <a:solidFill>
                      <a:srgbClr val="7030A0"/>
                    </a:solidFill>
                  </a:rPr>
                  <a:t>Else, return Fail.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/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>
                  <a:solidFill>
                    <a:schemeClr val="folHlink"/>
                  </a:solidFill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243" name="Rectangle 3">
                <a:extLst>
                  <a:ext uri="{FF2B5EF4-FFF2-40B4-BE49-F238E27FC236}">
                    <a16:creationId xmlns:a16="http://schemas.microsoft.com/office/drawing/2014/main" id="{4B5619B8-D5E4-6918-87B8-83F740A9D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389" t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4" name="Rectangle 4">
            <a:extLst>
              <a:ext uri="{FF2B5EF4-FFF2-40B4-BE49-F238E27FC236}">
                <a16:creationId xmlns:a16="http://schemas.microsoft.com/office/drawing/2014/main" id="{70BEBFB6-09D4-6381-E502-8414C6B33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199"/>
            <a:ext cx="8229600" cy="47085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83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6471-BA10-A09B-7BB8-0CBF72ADE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506" name="Rectangle 2">
                <a:extLst>
                  <a:ext uri="{FF2B5EF4-FFF2-40B4-BE49-F238E27FC236}">
                    <a16:creationId xmlns:a16="http://schemas.microsoft.com/office/drawing/2014/main" id="{F922C4D9-CB4E-0263-B469-3B78D5928B36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altLang="en-US" dirty="0">
                    <a:latin typeface="Palatino" pitchFamily="2" charset="77"/>
                    <a:ea typeface="Palatino" pitchFamily="2" charset="77"/>
                  </a:rPr>
                  <a:t>Is </a:t>
                </a:r>
                <a:r>
                  <a:rPr lang="en-US" altLang="en-US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non-fail</a:t>
                </a:r>
                <a:r>
                  <a:rPr lang="en-US" altLang="en-US" dirty="0">
                    <a:latin typeface="Palatino" pitchFamily="2" charset="77"/>
                    <a:ea typeface="Palatino" pitchFamily="2" charset="77"/>
                  </a:rPr>
                  <a:t> output,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β</m:t>
                    </m:r>
                  </m:oMath>
                </a14:m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approximate</a:t>
                </a:r>
                <a:r>
                  <a:rPr lang="nb-NO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nb-NO" dirty="0" err="1">
                    <a:latin typeface="Palatino" pitchFamily="2" charset="77"/>
                    <a:ea typeface="Palatino" pitchFamily="2" charset="77"/>
                  </a:rPr>
                  <a:t>solution</a:t>
                </a:r>
                <a:r>
                  <a:rPr lang="en-US" altLang="en-US" dirty="0">
                    <a:latin typeface="Palatino" pitchFamily="2" charset="77"/>
                    <a:ea typeface="Palatino" pitchFamily="2" charset="77"/>
                  </a:rPr>
                  <a:t>?</a:t>
                </a:r>
              </a:p>
            </p:txBody>
          </p:sp>
        </mc:Choice>
        <mc:Fallback>
          <p:sp>
            <p:nvSpPr>
              <p:cNvPr id="21506" name="Rectangle 2">
                <a:extLst>
                  <a:ext uri="{FF2B5EF4-FFF2-40B4-BE49-F238E27FC236}">
                    <a16:creationId xmlns:a16="http://schemas.microsoft.com/office/drawing/2014/main" id="{F922C4D9-CB4E-0263-B469-3B78D5928B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6484" b="-29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7" name="Rectangle 3">
            <a:extLst>
              <a:ext uri="{FF2B5EF4-FFF2-40B4-BE49-F238E27FC236}">
                <a16:creationId xmlns:a16="http://schemas.microsoft.com/office/drawing/2014/main" id="{CE2CE3BC-9365-553B-88D4-B443B9A80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9323" y="1700808"/>
            <a:ext cx="8229600" cy="4525963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Output is S. Not necessarily.</a:t>
            </a:r>
          </a:p>
          <a:p>
            <a:pPr algn="l" rtl="0"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Is it a solution?</a:t>
            </a:r>
          </a:p>
          <a:p>
            <a:pPr algn="l" rtl="0">
              <a:buFontTx/>
              <a:buChar char="-"/>
            </a:pPr>
            <a:r>
              <a:rPr lang="en-US" altLang="en-US" dirty="0"/>
              <a:t>Yes 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ctr" rtl="0">
              <a:buFontTx/>
              <a:buNone/>
            </a:pPr>
            <a:r>
              <a:rPr lang="en-US" altLang="en-US" dirty="0"/>
              <a:t>                                        </a:t>
            </a:r>
            <a:r>
              <a:rPr lang="en-US" altLang="en-US" dirty="0">
                <a:solidFill>
                  <a:srgbClr val="C00000"/>
                </a:solidFill>
              </a:rPr>
              <a:t> C={e</a:t>
            </a:r>
            <a:r>
              <a:rPr lang="en-US" altLang="en-US" sz="1600" dirty="0">
                <a:solidFill>
                  <a:srgbClr val="C00000"/>
                </a:solidFill>
              </a:rPr>
              <a:t>1</a:t>
            </a:r>
            <a:r>
              <a:rPr lang="en-US" altLang="en-US" dirty="0">
                <a:solidFill>
                  <a:srgbClr val="C00000"/>
                </a:solidFill>
              </a:rPr>
              <a:t>,…,</a:t>
            </a:r>
            <a:r>
              <a:rPr lang="en-US" altLang="en-US" dirty="0" err="1">
                <a:solidFill>
                  <a:srgbClr val="C00000"/>
                </a:solidFill>
              </a:rPr>
              <a:t>e</a:t>
            </a:r>
            <a:r>
              <a:rPr lang="en-US" altLang="en-US" sz="1800" dirty="0" err="1">
                <a:solidFill>
                  <a:srgbClr val="C00000"/>
                </a:solidFill>
              </a:rPr>
              <a:t>c</a:t>
            </a:r>
            <a:r>
              <a:rPr lang="en-US" altLang="en-US" dirty="0">
                <a:solidFill>
                  <a:srgbClr val="C00000"/>
                </a:solidFill>
              </a:rPr>
              <a:t>} be edges in an optimum solution. </a:t>
            </a:r>
          </a:p>
        </p:txBody>
      </p:sp>
      <p:sp>
        <p:nvSpPr>
          <p:cNvPr id="21508" name="Oval 4">
            <a:extLst>
              <a:ext uri="{FF2B5EF4-FFF2-40B4-BE49-F238E27FC236}">
                <a16:creationId xmlns:a16="http://schemas.microsoft.com/office/drawing/2014/main" id="{CD77A314-790E-15EF-AD07-A96202ECB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Oval 5">
            <a:extLst>
              <a:ext uri="{FF2B5EF4-FFF2-40B4-BE49-F238E27FC236}">
                <a16:creationId xmlns:a16="http://schemas.microsoft.com/office/drawing/2014/main" id="{87F43FF9-BFF5-5B48-8B8B-1D4B6787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24175"/>
            <a:ext cx="914400" cy="914400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Line 6">
            <a:extLst>
              <a:ext uri="{FF2B5EF4-FFF2-40B4-BE49-F238E27FC236}">
                <a16:creationId xmlns:a16="http://schemas.microsoft.com/office/drawing/2014/main" id="{B62B17B7-4550-4C94-24A2-AB0D3DD7A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213100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>
            <a:extLst>
              <a:ext uri="{FF2B5EF4-FFF2-40B4-BE49-F238E27FC236}">
                <a16:creationId xmlns:a16="http://schemas.microsoft.com/office/drawing/2014/main" id="{B27886C9-675A-A121-8718-858C9D70A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6B1AC7B-5235-82FD-44B2-9A91A1D95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35756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F855BC05-BB0C-DD27-6151-F284F6018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42900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C9CFC801-F258-D412-DB2A-8C67599C9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00438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9D45FE51-CCF6-4CB1-709F-F88DEC3B4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938" y="3573463"/>
            <a:ext cx="2303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AutoShape 14">
            <a:extLst>
              <a:ext uri="{FF2B5EF4-FFF2-40B4-BE49-F238E27FC236}">
                <a16:creationId xmlns:a16="http://schemas.microsoft.com/office/drawing/2014/main" id="{0F675A4E-C7B0-0313-8471-D01931CE5DA0}"/>
              </a:ext>
            </a:extLst>
          </p:cNvPr>
          <p:cNvSpPr>
            <a:spLocks/>
          </p:cNvSpPr>
          <p:nvPr/>
        </p:nvSpPr>
        <p:spPr bwMode="auto">
          <a:xfrm rot="2929863">
            <a:off x="4432300" y="3073401"/>
            <a:ext cx="612775" cy="1009650"/>
          </a:xfrm>
          <a:prstGeom prst="rightBrace">
            <a:avLst>
              <a:gd name="adj1" fmla="val 13731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7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4ADB-430D-DC08-37BA-671D1168D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c 24">
            <a:extLst>
              <a:ext uri="{FF2B5EF4-FFF2-40B4-BE49-F238E27FC236}">
                <a16:creationId xmlns:a16="http://schemas.microsoft.com/office/drawing/2014/main" id="{EC6B111B-7672-7057-1649-925D849D2B49}"/>
              </a:ext>
            </a:extLst>
          </p:cNvPr>
          <p:cNvSpPr/>
          <p:nvPr/>
        </p:nvSpPr>
        <p:spPr>
          <a:xfrm rot="10800000" flipV="1">
            <a:off x="1475188" y="2033719"/>
            <a:ext cx="3164678" cy="2053700"/>
          </a:xfrm>
          <a:prstGeom prst="arc">
            <a:avLst>
              <a:gd name="adj1" fmla="val 11989886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O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380E1A-54D7-F64B-CD05-AEE2114FE4CA}"/>
              </a:ext>
            </a:extLst>
          </p:cNvPr>
          <p:cNvGrpSpPr/>
          <p:nvPr/>
        </p:nvGrpSpPr>
        <p:grpSpPr>
          <a:xfrm>
            <a:off x="1114426" y="2305646"/>
            <a:ext cx="6636544" cy="3242936"/>
            <a:chOff x="1114426" y="2305646"/>
            <a:chExt cx="6636544" cy="32429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7458974-9447-5017-6140-18CE33E1FE7E}"/>
                </a:ext>
              </a:extLst>
            </p:cNvPr>
            <p:cNvSpPr/>
            <p:nvPr/>
          </p:nvSpPr>
          <p:spPr>
            <a:xfrm>
              <a:off x="1114426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066245B-8429-F097-D5E3-67C7A8721FE2}"/>
                </a:ext>
              </a:extLst>
            </p:cNvPr>
            <p:cNvSpPr/>
            <p:nvPr/>
          </p:nvSpPr>
          <p:spPr>
            <a:xfrm>
              <a:off x="2521746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949FB24-9200-1AFB-0033-955A936EC9C0}"/>
                    </a:ext>
                  </a:extLst>
                </p:cNvPr>
                <p:cNvSpPr txBox="1"/>
                <p:nvPr/>
              </p:nvSpPr>
              <p:spPr>
                <a:xfrm>
                  <a:off x="5272087" y="3438175"/>
                  <a:ext cx="1071563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949FB24-9200-1AFB-0033-955A936EC9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087" y="3438175"/>
                  <a:ext cx="1071563" cy="4154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6328F3-CF3B-FF0C-AE07-0EC06A955F2F}"/>
                </a:ext>
              </a:extLst>
            </p:cNvPr>
            <p:cNvSpPr/>
            <p:nvPr/>
          </p:nvSpPr>
          <p:spPr>
            <a:xfrm>
              <a:off x="3864768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6E06A8-46A3-683A-9709-0A2B810C00CA}"/>
                </a:ext>
              </a:extLst>
            </p:cNvPr>
            <p:cNvSpPr/>
            <p:nvPr/>
          </p:nvSpPr>
          <p:spPr>
            <a:xfrm>
              <a:off x="6829426" y="2305646"/>
              <a:ext cx="921544" cy="2657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836A316-AED8-41AB-865A-AC8624FB4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7945" y="2896099"/>
              <a:ext cx="892910" cy="281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D908A5-98B7-BE0F-F98A-453EB1C608C2}"/>
                </a:ext>
              </a:extLst>
            </p:cNvPr>
            <p:cNvCxnSpPr>
              <a:cxnSpLocks/>
            </p:cNvCxnSpPr>
            <p:nvPr/>
          </p:nvCxnSpPr>
          <p:spPr>
            <a:xfrm>
              <a:off x="1949510" y="3457963"/>
              <a:ext cx="881440" cy="129544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CDF439-4F13-EB09-3D19-BE49D0662D18}"/>
                </a:ext>
              </a:extLst>
            </p:cNvPr>
            <p:cNvCxnSpPr>
              <a:cxnSpLocks/>
            </p:cNvCxnSpPr>
            <p:nvPr/>
          </p:nvCxnSpPr>
          <p:spPr>
            <a:xfrm>
              <a:off x="3320047" y="3858484"/>
              <a:ext cx="987176" cy="77250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0E5093F-6220-51A6-0639-A157CF2FA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3650" y="3328989"/>
              <a:ext cx="884910" cy="1455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32570F-8E22-F5F8-1910-EF07EDDEEE45}"/>
                </a:ext>
              </a:extLst>
            </p:cNvPr>
            <p:cNvCxnSpPr>
              <a:cxnSpLocks/>
            </p:cNvCxnSpPr>
            <p:nvPr/>
          </p:nvCxnSpPr>
          <p:spPr>
            <a:xfrm>
              <a:off x="6247210" y="4132660"/>
              <a:ext cx="1297920" cy="22664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E7FC4A80-131F-ABD3-D9AC-34F0E45DD8E1}"/>
                </a:ext>
              </a:extLst>
            </p:cNvPr>
            <p:cNvSpPr/>
            <p:nvPr/>
          </p:nvSpPr>
          <p:spPr>
            <a:xfrm flipV="1">
              <a:off x="2751242" y="3363812"/>
              <a:ext cx="4583605" cy="1978523"/>
            </a:xfrm>
            <a:prstGeom prst="arc">
              <a:avLst>
                <a:gd name="adj1" fmla="val 11357129"/>
                <a:gd name="adj2" fmla="val 21418157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O" sz="135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5536CC-61CB-6D94-8098-7DA5B996B8F3}"/>
                </a:ext>
              </a:extLst>
            </p:cNvPr>
            <p:cNvCxnSpPr>
              <a:cxnSpLocks/>
            </p:cNvCxnSpPr>
            <p:nvPr/>
          </p:nvCxnSpPr>
          <p:spPr>
            <a:xfrm>
              <a:off x="1320369" y="2793427"/>
              <a:ext cx="118187" cy="6084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BB3C5-6D8C-76B9-D1AB-6222C6571AE6}"/>
                </a:ext>
              </a:extLst>
            </p:cNvPr>
            <p:cNvCxnSpPr>
              <a:cxnSpLocks/>
            </p:cNvCxnSpPr>
            <p:nvPr/>
          </p:nvCxnSpPr>
          <p:spPr>
            <a:xfrm>
              <a:off x="1823233" y="2921360"/>
              <a:ext cx="128894" cy="5266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511A076-E5F1-F8A8-477D-035AEDB98E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1647" y="2922996"/>
              <a:ext cx="340007" cy="15492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D484BD-75DF-8970-5669-92A77134F87C}"/>
                </a:ext>
              </a:extLst>
            </p:cNvPr>
            <p:cNvCxnSpPr>
              <a:cxnSpLocks/>
            </p:cNvCxnSpPr>
            <p:nvPr/>
          </p:nvCxnSpPr>
          <p:spPr>
            <a:xfrm>
              <a:off x="1194353" y="3509552"/>
              <a:ext cx="231725" cy="2956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220D14D-597C-546A-EAD5-88D0984C05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6123" y="3953075"/>
              <a:ext cx="284815" cy="1327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6828645-A1DB-68BF-6F3F-A6EF83CB69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5025" y="3603272"/>
              <a:ext cx="92492" cy="36372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A756F1B-10DE-D127-AC1D-0DFBD6D33896}"/>
                </a:ext>
              </a:extLst>
            </p:cNvPr>
            <p:cNvCxnSpPr>
              <a:cxnSpLocks/>
            </p:cNvCxnSpPr>
            <p:nvPr/>
          </p:nvCxnSpPr>
          <p:spPr>
            <a:xfrm>
              <a:off x="1547331" y="3933712"/>
              <a:ext cx="166867" cy="5001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AE2D97F-6BCB-1CC6-3020-5CC0CF3A36B6}"/>
                </a:ext>
              </a:extLst>
            </p:cNvPr>
            <p:cNvCxnSpPr>
              <a:cxnSpLocks/>
            </p:cNvCxnSpPr>
            <p:nvPr/>
          </p:nvCxnSpPr>
          <p:spPr>
            <a:xfrm>
              <a:off x="1256123" y="4064027"/>
              <a:ext cx="298543" cy="739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6F64490-A37D-4D4F-A80E-6041D753C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0550" y="2724125"/>
              <a:ext cx="54023" cy="4982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04BFE4-BDF3-6FCB-4FA8-AB4BA51AA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6218" y="2856879"/>
              <a:ext cx="365950" cy="30983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3B1BCD-702B-D1E5-CF17-310F415CB685}"/>
                </a:ext>
              </a:extLst>
            </p:cNvPr>
            <p:cNvCxnSpPr>
              <a:cxnSpLocks/>
            </p:cNvCxnSpPr>
            <p:nvPr/>
          </p:nvCxnSpPr>
          <p:spPr>
            <a:xfrm>
              <a:off x="4104769" y="2738111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B6B6F5-A96C-A212-62CB-60186D80EEAB}"/>
                </a:ext>
              </a:extLst>
            </p:cNvPr>
            <p:cNvCxnSpPr>
              <a:cxnSpLocks/>
            </p:cNvCxnSpPr>
            <p:nvPr/>
          </p:nvCxnSpPr>
          <p:spPr>
            <a:xfrm>
              <a:off x="4657087" y="3438135"/>
              <a:ext cx="22530" cy="4740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49AA483-49D0-1641-6BA1-E00BE6D29C0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396" y="3282356"/>
              <a:ext cx="33568" cy="46873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1D374D9-52FB-D7AD-F7AB-2ED4CE50F87D}"/>
                </a:ext>
              </a:extLst>
            </p:cNvPr>
            <p:cNvCxnSpPr>
              <a:cxnSpLocks/>
            </p:cNvCxnSpPr>
            <p:nvPr/>
          </p:nvCxnSpPr>
          <p:spPr>
            <a:xfrm>
              <a:off x="4230939" y="4163056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622F51C-A84A-3764-DD94-61E0B2C0B306}"/>
                </a:ext>
              </a:extLst>
            </p:cNvPr>
            <p:cNvCxnSpPr>
              <a:cxnSpLocks/>
            </p:cNvCxnSpPr>
            <p:nvPr/>
          </p:nvCxnSpPr>
          <p:spPr>
            <a:xfrm>
              <a:off x="7205500" y="3303848"/>
              <a:ext cx="424166" cy="3076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7760486-FF9D-6376-06E6-7A83756788C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511" y="4209290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5CADE5A-7850-5C82-4939-4FE59B06D56D}"/>
                </a:ext>
              </a:extLst>
            </p:cNvPr>
            <p:cNvCxnSpPr>
              <a:cxnSpLocks/>
            </p:cNvCxnSpPr>
            <p:nvPr/>
          </p:nvCxnSpPr>
          <p:spPr>
            <a:xfrm>
              <a:off x="2616116" y="3608997"/>
              <a:ext cx="116180" cy="46702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3FC1D45-1017-AF5A-1277-5D5D89ADB61F}"/>
                </a:ext>
              </a:extLst>
            </p:cNvPr>
            <p:cNvCxnSpPr>
              <a:cxnSpLocks/>
            </p:cNvCxnSpPr>
            <p:nvPr/>
          </p:nvCxnSpPr>
          <p:spPr>
            <a:xfrm>
              <a:off x="3180833" y="3401858"/>
              <a:ext cx="155004" cy="4466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B26B2C-3A55-C6D8-C6F6-7D0A32095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3710" y="2859769"/>
              <a:ext cx="131295" cy="4247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B47BEF-EE71-943B-709F-6FC5D0A67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193" y="2678906"/>
              <a:ext cx="10715" cy="7377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DDDF218-B8C4-E8CC-315B-03341C954173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H="1">
              <a:off x="3864768" y="3222391"/>
              <a:ext cx="183195" cy="4119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89B87AC-13B5-22A7-0C67-866407EBD8DE}"/>
                </a:ext>
              </a:extLst>
            </p:cNvPr>
            <p:cNvCxnSpPr>
              <a:cxnSpLocks/>
            </p:cNvCxnSpPr>
            <p:nvPr/>
          </p:nvCxnSpPr>
          <p:spPr>
            <a:xfrm>
              <a:off x="1426078" y="3380189"/>
              <a:ext cx="0" cy="4504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25E0298-B763-0637-ACA1-9D375A11EC03}"/>
                </a:ext>
              </a:extLst>
            </p:cNvPr>
            <p:cNvCxnSpPr>
              <a:cxnSpLocks/>
            </p:cNvCxnSpPr>
            <p:nvPr/>
          </p:nvCxnSpPr>
          <p:spPr>
            <a:xfrm>
              <a:off x="4013356" y="3742554"/>
              <a:ext cx="213443" cy="4104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1F56592-FABA-B078-8041-8CFF79D501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4197" y="2439904"/>
              <a:ext cx="212789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5A18B9D-6D41-EBDA-E6E9-035E338B34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4755" y="3457539"/>
              <a:ext cx="234844" cy="94942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904A91D-A345-22AD-931D-5B320D1C2A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6066" y="4182662"/>
              <a:ext cx="211995" cy="5754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7174C79-1F00-D0D4-FBB4-70D6A6E86A41}"/>
                </a:ext>
              </a:extLst>
            </p:cNvPr>
            <p:cNvCxnSpPr>
              <a:cxnSpLocks/>
            </p:cNvCxnSpPr>
            <p:nvPr/>
          </p:nvCxnSpPr>
          <p:spPr>
            <a:xfrm>
              <a:off x="7559581" y="2987245"/>
              <a:ext cx="70085" cy="62175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EE96F6D-BEA2-EE13-0DBE-5C5B52EEB7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3590" y="4353073"/>
              <a:ext cx="155558" cy="47503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8957DE-80F5-8443-698B-FD333E2ADE90}"/>
                </a:ext>
              </a:extLst>
            </p:cNvPr>
            <p:cNvCxnSpPr>
              <a:cxnSpLocks/>
            </p:cNvCxnSpPr>
            <p:nvPr/>
          </p:nvCxnSpPr>
          <p:spPr>
            <a:xfrm>
              <a:off x="6875551" y="3762291"/>
              <a:ext cx="151448" cy="37036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48DA49E-1C9E-9BC3-FC06-13BA5838D9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7988" y="3601606"/>
              <a:ext cx="184210" cy="34374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1CA503D-35B2-66B6-8E27-B363C1A0A8D7}"/>
                </a:ext>
              </a:extLst>
            </p:cNvPr>
            <p:cNvCxnSpPr>
              <a:cxnSpLocks/>
            </p:cNvCxnSpPr>
            <p:nvPr/>
          </p:nvCxnSpPr>
          <p:spPr>
            <a:xfrm>
              <a:off x="7447896" y="3918121"/>
              <a:ext cx="81253" cy="470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1585B71-F70D-2862-9B20-65C5D05635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1736" y="2896099"/>
              <a:ext cx="35714" cy="5063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BEB20E3-45EF-AD3E-7E19-F56B03E19E4C}"/>
                </a:ext>
              </a:extLst>
            </p:cNvPr>
            <p:cNvCxnSpPr>
              <a:cxnSpLocks/>
            </p:cNvCxnSpPr>
            <p:nvPr/>
          </p:nvCxnSpPr>
          <p:spPr>
            <a:xfrm>
              <a:off x="7266986" y="2444026"/>
              <a:ext cx="240645" cy="3197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9117521-F619-0A1E-E8FB-5AEA7250AF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5049" y="3244713"/>
              <a:ext cx="231611" cy="5277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D274001-33C5-D0B6-5830-A80BB4A578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5975" y="3230173"/>
              <a:ext cx="229776" cy="3917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45965D-9A2F-167B-2706-239DD534DC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0850" y="3790408"/>
              <a:ext cx="380629" cy="2815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54C4121-D4FB-5C24-BACE-6BA6D6575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4858" y="3119674"/>
              <a:ext cx="123398" cy="4444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16F01FB-E9D0-151D-210E-FD7B6A5D1FBB}"/>
                </a:ext>
              </a:extLst>
            </p:cNvPr>
            <p:cNvCxnSpPr>
              <a:cxnSpLocks/>
            </p:cNvCxnSpPr>
            <p:nvPr/>
          </p:nvCxnSpPr>
          <p:spPr>
            <a:xfrm>
              <a:off x="2903228" y="3542755"/>
              <a:ext cx="218250" cy="2604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F7EB1D-6658-BD35-2A78-B11F4A5A79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33739" y="2830721"/>
              <a:ext cx="38719" cy="4588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B4AD7E7-3E43-BF89-0C9E-9290120DBB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4207" y="3945353"/>
              <a:ext cx="417088" cy="21451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0FDE7DA-A088-11F0-FE05-DCB9BD264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6603" y="3923479"/>
              <a:ext cx="94692" cy="4727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6F34A28-5093-986F-DE9D-68341F0C14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3262" y="2746935"/>
              <a:ext cx="248053" cy="6002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5CDB5C6-E70C-783E-AEC0-5433AF354F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6808" y="3382151"/>
              <a:ext cx="131246" cy="4014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0331487-72F5-ADA5-DCE5-6594DCA9D2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2669" y="3945353"/>
              <a:ext cx="431783" cy="1698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9EFA478-50E1-D7AB-7261-03DF13492F8F}"/>
                    </a:ext>
                  </a:extLst>
                </p:cNvPr>
                <p:cNvSpPr txBox="1"/>
                <p:nvPr/>
              </p:nvSpPr>
              <p:spPr>
                <a:xfrm>
                  <a:off x="1382551" y="5133084"/>
                  <a:ext cx="394660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9EFA478-50E1-D7AB-7261-03DF13492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2551" y="5133084"/>
                  <a:ext cx="394660" cy="41549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CF5C254-D9DD-0D2F-1E05-4DAB4E7ABF5F}"/>
                    </a:ext>
                  </a:extLst>
                </p:cNvPr>
                <p:cNvSpPr txBox="1"/>
                <p:nvPr/>
              </p:nvSpPr>
              <p:spPr>
                <a:xfrm>
                  <a:off x="2805374" y="5131637"/>
                  <a:ext cx="394660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CF5C254-D9DD-0D2F-1E05-4DAB4E7AB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374" y="5131637"/>
                  <a:ext cx="394660" cy="4154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A9AF1A1-751D-DDD1-D8DF-034FCC688137}"/>
                    </a:ext>
                  </a:extLst>
                </p:cNvPr>
                <p:cNvSpPr txBox="1"/>
                <p:nvPr/>
              </p:nvSpPr>
              <p:spPr>
                <a:xfrm>
                  <a:off x="7110067" y="5131637"/>
                  <a:ext cx="397993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NO" sz="2100" dirty="0"/>
                </a:p>
              </p:txBody>
            </p:sp>
          </mc:Choice>
          <mc:Fallback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A9AF1A1-751D-DDD1-D8DF-034FCC688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0067" y="5131637"/>
                  <a:ext cx="397993" cy="415498"/>
                </a:xfrm>
                <a:prstGeom prst="rect">
                  <a:avLst/>
                </a:prstGeom>
                <a:blipFill>
                  <a:blip r:embed="rId5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EF6B7E6-7442-7280-FB2B-C359F516371D}"/>
                </a:ext>
              </a:extLst>
            </p:cNvPr>
            <p:cNvCxnSpPr>
              <a:cxnSpLocks/>
            </p:cNvCxnSpPr>
            <p:nvPr/>
          </p:nvCxnSpPr>
          <p:spPr>
            <a:xfrm>
              <a:off x="1426446" y="3785135"/>
              <a:ext cx="129569" cy="9682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D6C9844-C2E9-C81F-9673-AAD8B2A867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9711" y="3803245"/>
              <a:ext cx="230432" cy="4529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6189B46-5119-34B6-7E2B-7911A9A29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9379" y="3847205"/>
              <a:ext cx="346810" cy="3616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52C0EF6-DB64-D9E3-7597-04DCB1DA0770}"/>
                </a:ext>
              </a:extLst>
            </p:cNvPr>
            <p:cNvCxnSpPr>
              <a:cxnSpLocks/>
            </p:cNvCxnSpPr>
            <p:nvPr/>
          </p:nvCxnSpPr>
          <p:spPr>
            <a:xfrm>
              <a:off x="4543934" y="3256418"/>
              <a:ext cx="108804" cy="2447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BBA51572-D852-EFAA-59E7-80E552EF00A3}"/>
                  </a:ext>
                </a:extLst>
              </p:cNvPr>
              <p:cNvSpPr txBox="1"/>
              <p:nvPr/>
            </p:nvSpPr>
            <p:spPr>
              <a:xfrm>
                <a:off x="315092" y="1376622"/>
                <a:ext cx="4198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r>
                  <a:rPr lang="en-NO">
                    <a:latin typeface="Palatino" pitchFamily="2" charset="77"/>
                    <a:ea typeface="Palatino" pitchFamily="2" charset="77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  <m:t>𝑉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Palatino" pitchFamily="2" charset="77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𝑚</m:t>
                    </m:r>
                  </m:oMath>
                </a14:m>
                <a:endParaRPr lang="en-NO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BBA51572-D852-EFAA-59E7-80E552EF0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92" y="1376622"/>
                <a:ext cx="4198595" cy="369332"/>
              </a:xfrm>
              <a:prstGeom prst="rect">
                <a:avLst/>
              </a:prstGeom>
              <a:blipFill>
                <a:blip r:embed="rId6"/>
                <a:stretch>
                  <a:fillRect l="-120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itle 1">
            <a:extLst>
              <a:ext uri="{FF2B5EF4-FFF2-40B4-BE49-F238E27FC236}">
                <a16:creationId xmlns:a16="http://schemas.microsoft.com/office/drawing/2014/main" id="{6A656E56-0327-84E5-A50A-B4232A5CCFA0}"/>
              </a:ext>
            </a:extLst>
          </p:cNvPr>
          <p:cNvSpPr txBox="1">
            <a:spLocks/>
          </p:cNvSpPr>
          <p:nvPr/>
        </p:nvSpPr>
        <p:spPr>
          <a:xfrm>
            <a:off x="107504" y="386133"/>
            <a:ext cx="9036496" cy="53635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Palatino" pitchFamily="2" charset="77"/>
                <a:ea typeface="Palatino" pitchFamily="2" charset="77"/>
              </a:rPr>
              <a:t>Algorithm in Action</a:t>
            </a:r>
            <a:endParaRPr lang="en-NO" b="1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537EF09-06DF-01F2-CF76-22039388B218}"/>
                  </a:ext>
                </a:extLst>
              </p:cNvPr>
              <p:cNvSpPr txBox="1"/>
              <p:nvPr/>
            </p:nvSpPr>
            <p:spPr>
              <a:xfrm>
                <a:off x="6168276" y="1502518"/>
                <a:ext cx="22797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  <a:ea typeface="Palatino" pitchFamily="2" charset="77"/>
                  </a:rPr>
                  <a:t>C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 optimal solution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𝐶</m:t>
                        </m:r>
                      </m:e>
                    </m:d>
                    <m:r>
                      <a:rPr lang="en-US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rgbClr val="0432FF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</a:p>
            </p:txBody>
          </p:sp>
        </mc:Choice>
        <mc:Fallback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537EF09-06DF-01F2-CF76-22039388B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276" y="1502518"/>
                <a:ext cx="2279791" cy="646331"/>
              </a:xfrm>
              <a:prstGeom prst="rect">
                <a:avLst/>
              </a:prstGeom>
              <a:blipFill>
                <a:blip r:embed="rId7"/>
                <a:stretch>
                  <a:fillRect l="-2210" t="-5769" r="-110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5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9EA6E-E1D3-79F7-A039-B6DCDC980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2530" name="Rectangle 2">
                <a:extLst>
                  <a:ext uri="{FF2B5EF4-FFF2-40B4-BE49-F238E27FC236}">
                    <a16:creationId xmlns:a16="http://schemas.microsoft.com/office/drawing/2014/main" id="{D686287F-EA37-7E2C-F17D-46ECABAA055A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en-US" dirty="0"/>
                  <a:t>When is 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dirty="0">
                    <a:ea typeface="Palatino" pitchFamily="2" charset="77"/>
                  </a:rPr>
                  <a:t> </a:t>
                </a:r>
                <a:r>
                  <a:rPr lang="nb-NO" dirty="0" err="1">
                    <a:ea typeface="Palatino" pitchFamily="2" charset="77"/>
                  </a:rPr>
                  <a:t>approximate</a:t>
                </a:r>
                <a:r>
                  <a:rPr lang="nb-NO" dirty="0">
                    <a:ea typeface="Palatino" pitchFamily="2" charset="77"/>
                  </a:rPr>
                  <a:t> </a:t>
                </a:r>
                <a:r>
                  <a:rPr lang="nb-NO" dirty="0" err="1">
                    <a:ea typeface="Palatino" pitchFamily="2" charset="77"/>
                  </a:rPr>
                  <a:t>solution</a:t>
                </a:r>
                <a:r>
                  <a:rPr lang="en-US" altLang="en-US" dirty="0"/>
                  <a:t>?</a:t>
                </a:r>
              </a:p>
            </p:txBody>
          </p:sp>
        </mc:Choice>
        <mc:Fallback>
          <p:sp>
            <p:nvSpPr>
              <p:cNvPr id="22530" name="Rectangle 2">
                <a:extLst>
                  <a:ext uri="{FF2B5EF4-FFF2-40B4-BE49-F238E27FC236}">
                    <a16:creationId xmlns:a16="http://schemas.microsoft.com/office/drawing/2014/main" id="{D686287F-EA37-7E2C-F17D-46ECABAA05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15" r="-2315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1" name="Rectangle 3">
            <a:extLst>
              <a:ext uri="{FF2B5EF4-FFF2-40B4-BE49-F238E27FC236}">
                <a16:creationId xmlns:a16="http://schemas.microsoft.com/office/drawing/2014/main" id="{988D359E-B97E-6486-39EC-3F40EDA30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buFontTx/>
              <a:buNone/>
            </a:pPr>
            <a:r>
              <a:rPr lang="en-US" altLang="en-US" dirty="0"/>
              <a:t>When </a:t>
            </a:r>
            <a:r>
              <a:rPr lang="en-US" altLang="en-US" dirty="0">
                <a:solidFill>
                  <a:srgbClr val="C00000"/>
                </a:solidFill>
              </a:rPr>
              <a:t>none</a:t>
            </a:r>
            <a:r>
              <a:rPr lang="en-US" altLang="en-US" dirty="0"/>
              <a:t> of the edges in</a:t>
            </a:r>
          </a:p>
          <a:p>
            <a:pPr algn="l" rtl="0">
              <a:buFontTx/>
              <a:buNone/>
            </a:pPr>
            <a:r>
              <a:rPr lang="en-US" altLang="en-US" dirty="0"/>
              <a:t>                        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C={e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,…,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00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}</a:t>
            </a:r>
            <a:endParaRPr lang="he-IL" altLang="en-US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l" rtl="0">
              <a:buFontTx/>
              <a:buNone/>
            </a:pPr>
            <a:r>
              <a:rPr lang="en-US" altLang="en-US" dirty="0"/>
              <a:t>are chosen to be contracted.</a:t>
            </a:r>
          </a:p>
          <a:p>
            <a:pPr algn="l" rtl="0">
              <a:buFontTx/>
              <a:buNone/>
            </a:pPr>
            <a:endParaRPr lang="en-US" altLang="en-US" dirty="0"/>
          </a:p>
          <a:p>
            <a:pPr algn="l" rtl="0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What is the probability of that happening?</a:t>
            </a:r>
          </a:p>
        </p:txBody>
      </p:sp>
    </p:spTree>
    <p:extLst>
      <p:ext uri="{BB962C8B-B14F-4D97-AF65-F5344CB8AC3E}">
        <p14:creationId xmlns:p14="http://schemas.microsoft.com/office/powerpoint/2010/main" val="11566920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1FCF8-1E07-C440-F4BE-0E74C6E14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3D1B443-EEDD-6C6E-89B7-36DAED9DE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Probability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FA375B22-697B-941A-73C1-FC8D6B8AB0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38336" y="1390633"/>
                <a:ext cx="8867328" cy="5157192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If we pick an edge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𝐸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uniformly at random</a:t>
                </a:r>
              </a:p>
              <a:p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The probability of the event that </a:t>
                </a:r>
                <a:endParaRPr lang="en-US" i="1" dirty="0">
                  <a:latin typeface="Cambria Math" panose="02040503050406030204" pitchFamily="18" charset="0"/>
                  <a:ea typeface="Palatino" pitchFamily="2" charset="77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                    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∉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𝐶</m:t>
                    </m:r>
                  </m:oMath>
                </a14:m>
                <a:r>
                  <a:rPr lang="en-US" b="0" i="0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 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𝑂𝑃𝑇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 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b="0" i="0" dirty="0">
                    <a:solidFill>
                      <a:srgbClr val="C00000"/>
                    </a:solidFill>
                    <a:effectLst/>
                    <a:latin typeface="Cambria Math" panose="02040503050406030204" pitchFamily="18" charset="0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=1−</m:t>
                    </m:r>
                    <m:f>
                      <m:fPr>
                        <m:ctrlP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𝑂𝑃𝑇</m:t>
                        </m:r>
                      </m:num>
                      <m:den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𝑚</m:t>
                        </m:r>
                      </m:den>
                    </m:f>
                  </m:oMath>
                </a14:m>
                <a:endParaRPr lang="en-US" b="0" i="0" dirty="0">
                  <a:solidFill>
                    <a:srgbClr val="C00000"/>
                  </a:solidFill>
                  <a:effectLst/>
                  <a:latin typeface="Cambria Math" panose="02040503050406030204" pitchFamily="18" charset="0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b="0" i="0" dirty="0">
                  <a:solidFill>
                    <a:srgbClr val="C00000"/>
                  </a:solidFill>
                  <a:effectLst/>
                  <a:latin typeface="Cambria Math" panose="02040503050406030204" pitchFamily="18" charset="0"/>
                  <a:ea typeface="Palatino" pitchFamily="2" charset="77"/>
                </a:endParaRPr>
              </a:p>
              <a:p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As,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𝑚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&gt;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OPT,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𝑂𝑃𝑇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𝛽</m:t>
                        </m:r>
                      </m:den>
                    </m:f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𝑂𝑃𝑇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=  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FA375B22-697B-941A-73C1-FC8D6B8AB0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38336" y="1390633"/>
                <a:ext cx="8867328" cy="5157192"/>
              </a:xfrm>
              <a:blipFill>
                <a:blip r:embed="rId2"/>
                <a:stretch>
                  <a:fillRect l="-1576" t="-1474" r="-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4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A862-5957-74D0-9AF5-6D1DE4AE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Contraction as Vertex Reducers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0C3056-2CED-EFBF-CC45-96E98DA31B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latin typeface="Palatino" pitchFamily="2" charset="77"/>
                    <a:ea typeface="Palatino" pitchFamily="2" charset="77"/>
                  </a:rPr>
                  <a:t>How many times will contraction happen? 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r>
                  <a:rPr lang="en-GB" sz="2800" dirty="0">
                    <a:solidFill>
                      <a:srgbClr val="7030A0"/>
                    </a:solidFill>
                    <a:latin typeface="Palatino" pitchFamily="2" charset="77"/>
                    <a:ea typeface="Palatino" pitchFamily="2" charset="77"/>
                  </a:rPr>
                  <a:t>A contraction reduces the number of vertices by </a:t>
                </a:r>
                <a14:m>
                  <m:oMath xmlns:m="http://schemas.openxmlformats.org/officeDocument/2006/math">
                    <m:r>
                      <a:rPr lang="en-GB" sz="2800" b="0" i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1</m:t>
                    </m:r>
                  </m:oMath>
                </a14:m>
                <a:r>
                  <a:rPr lang="en-GB" sz="2800" dirty="0">
                    <a:solidFill>
                      <a:srgbClr val="7030A0"/>
                    </a:solidFill>
                    <a:latin typeface="Palatino" pitchFamily="2" charset="77"/>
                    <a:ea typeface="Palatino" pitchFamily="2" charset="77"/>
                  </a:rPr>
                  <a:t>. So at most n times. Assume this happens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γ</m:t>
                    </m:r>
                    <m:r>
                      <m:rPr>
                        <m:sty m:val="p"/>
                      </m:rPr>
                      <a:rPr lang="en-US" sz="28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n</m:t>
                    </m:r>
                  </m:oMath>
                </a14:m>
                <a:r>
                  <a:rPr lang="en-GB" sz="2800" dirty="0">
                    <a:solidFill>
                      <a:srgbClr val="7030A0"/>
                    </a:solidFill>
                    <a:latin typeface="Palatino" pitchFamily="2" charset="77"/>
                    <a:ea typeface="Palatino" pitchFamily="2" charset="77"/>
                  </a:rPr>
                  <a:t> times.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endParaRPr lang="en-GB" sz="2800" dirty="0">
                  <a:solidFill>
                    <a:srgbClr val="7030A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What is the success probability?</a:t>
                </a:r>
              </a:p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S</a:t>
                </a:r>
                <a:r>
                  <a:rPr lang="en-GB" sz="2800" dirty="0">
                    <a:effectLst/>
                    <a:latin typeface="Palatino" pitchFamily="2" charset="77"/>
                    <a:ea typeface="Palatino" pitchFamily="2" charset="77"/>
                  </a:rPr>
                  <a:t>ucceeded with probability: </a:t>
                </a:r>
              </a:p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endParaRPr lang="en-GB" sz="2800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Palatino" pitchFamily="2" charset="77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  <m:t>𝛽</m:t>
                                  </m:r>
                                  <m:r>
                                    <a:rPr lang="en-US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𝛾</m:t>
                          </m:r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𝑛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p>
                        <m:sSupPr>
                          <m:ctrlPr>
                            <a:rPr lang="en-US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Palatino" pitchFamily="2" charset="77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  <m:t>𝛽</m:t>
                                  </m:r>
                                  <m:r>
                                    <a:rPr lang="en-US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sz="28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Palatino" pitchFamily="2" charset="77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800" dirty="0">
                  <a:latin typeface="Palatino" pitchFamily="2" charset="77"/>
                  <a:ea typeface="Palatino" pitchFamily="2" charset="77"/>
                </a:endParaRPr>
              </a:p>
              <a:p>
                <a:pPr marL="0" lv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endParaRPr lang="en-GB" sz="2800" dirty="0">
                  <a:solidFill>
                    <a:srgbClr val="7030A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US" sz="28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0C3056-2CED-EFBF-CC45-96E98DA31B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98" t="-1681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695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E8DE-3E09-0AA5-649E-46B9CC97A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485F549-255F-F620-3598-A31124230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91" name="Rectangle 3">
                <a:extLst>
                  <a:ext uri="{FF2B5EF4-FFF2-40B4-BE49-F238E27FC236}">
                    <a16:creationId xmlns:a16="http://schemas.microsoft.com/office/drawing/2014/main" id="{5A8F8794-F05D-9368-3706-2653915068EF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412875"/>
                <a:ext cx="8507288" cy="4464397"/>
              </a:xfrm>
            </p:spPr>
            <p:txBody>
              <a:bodyPr>
                <a:normAutofit/>
              </a:bodyPr>
              <a:lstStyle/>
              <a:p>
                <a:pPr algn="l" rtl="0">
                  <a:buFontTx/>
                  <a:buNone/>
                </a:pPr>
                <a:r>
                  <a:rPr lang="en-US" altLang="en-US" dirty="0"/>
                  <a:t>Run the algorithm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𝑞</m:t>
                        </m:r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=</m:t>
                        </m:r>
                        <m:d>
                          <m:dPr>
                            <m:ctrlPr>
                              <a:rPr lang="en-US" sz="32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Palatino" pitchFamily="2" charset="7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32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</m:ctrlPr>
                              </m:fPr>
                              <m:num>
                                <m:r>
                                  <a:rPr lang="en-US" sz="32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US" sz="32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  <m:r>
                                  <a:rPr lang="en-US" sz="3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−1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en-US" dirty="0"/>
                  <a:t>times, return the smallest among them  and expect to get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S</a:t>
                </a:r>
                <a:r>
                  <a:rPr lang="en-US" altLang="en-US" dirty="0"/>
                  <a:t> with constant probability.</a:t>
                </a:r>
              </a:p>
              <a:p>
                <a:pPr>
                  <a:buNone/>
                </a:pPr>
                <a:endParaRPr lang="en-US" altLang="en-US" dirty="0"/>
              </a:p>
              <a:p>
                <a:pPr>
                  <a:buNone/>
                </a:pPr>
                <a:r>
                  <a:rPr lang="en-US" altLang="en-US" dirty="0">
                    <a:solidFill>
                      <a:schemeClr val="folHlink"/>
                    </a:solidFill>
                  </a:rPr>
                  <a:t>Total time: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𝑞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altLang="en-US" dirty="0">
                  <a:solidFill>
                    <a:schemeClr val="folHlink"/>
                  </a:solidFill>
                </a:endParaRPr>
              </a:p>
              <a:p>
                <a:pPr algn="l" rtl="0">
                  <a:buFontTx/>
                  <a:buNone/>
                </a:pPr>
                <a:endParaRPr lang="en-US" altLang="en-US" dirty="0"/>
              </a:p>
              <a:p>
                <a:pPr algn="l" rtl="0">
                  <a:buFontTx/>
                  <a:buNone/>
                </a:pPr>
                <a:endParaRPr lang="en-US" altLang="en-US" dirty="0">
                  <a:solidFill>
                    <a:schemeClr val="folHlink"/>
                  </a:solidFill>
                </a:endParaRPr>
              </a:p>
              <a:p>
                <a:pPr algn="l" rtl="0">
                  <a:buFontTx/>
                  <a:buNone/>
                </a:pPr>
                <a:endParaRPr lang="en-US" altLang="en-US" dirty="0">
                  <a:solidFill>
                    <a:schemeClr val="folHlink"/>
                  </a:solidFill>
                </a:endParaRPr>
              </a:p>
            </p:txBody>
          </p:sp>
        </mc:Choice>
        <mc:Fallback>
          <p:sp>
            <p:nvSpPr>
              <p:cNvPr id="37891" name="Rectangle 3">
                <a:extLst>
                  <a:ext uri="{FF2B5EF4-FFF2-40B4-BE49-F238E27FC236}">
                    <a16:creationId xmlns:a16="http://schemas.microsoft.com/office/drawing/2014/main" id="{5A8F8794-F05D-9368-3706-265391506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412875"/>
                <a:ext cx="8507288" cy="4464397"/>
              </a:xfrm>
              <a:blipFill>
                <a:blip r:embed="rId2"/>
                <a:stretch>
                  <a:fillRect l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68B5B82D-0179-0DB3-96A4-4F1DC93591AD}"/>
              </a:ext>
            </a:extLst>
          </p:cNvPr>
          <p:cNvGrpSpPr/>
          <p:nvPr/>
        </p:nvGrpSpPr>
        <p:grpSpPr>
          <a:xfrm>
            <a:off x="4638836" y="2924944"/>
            <a:ext cx="4101066" cy="3495089"/>
            <a:chOff x="2339752" y="2276872"/>
            <a:chExt cx="4118188" cy="37444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7F77EE-B2B5-8249-7945-4D87EF2E6EA8}"/>
                </a:ext>
              </a:extLst>
            </p:cNvPr>
            <p:cNvSpPr txBox="1"/>
            <p:nvPr/>
          </p:nvSpPr>
          <p:spPr>
            <a:xfrm>
              <a:off x="3826565" y="2996952"/>
              <a:ext cx="2089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600" dirty="0">
                  <a:solidFill>
                    <a:srgbClr val="C00000"/>
                  </a:solidFill>
                </a:rPr>
                <a:t>(1 -           )</a:t>
              </a:r>
              <a:endParaRPr lang="nb-NO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83E0E8-C3FF-FAC5-054E-AEC38DF1DDAD}"/>
                </a:ext>
              </a:extLst>
            </p:cNvPr>
            <p:cNvSpPr txBox="1"/>
            <p:nvPr/>
          </p:nvSpPr>
          <p:spPr>
            <a:xfrm>
              <a:off x="2987824" y="2276872"/>
              <a:ext cx="2949992" cy="494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0070C0"/>
                  </a:solidFill>
                </a:rPr>
                <a:t>Not all </a:t>
              </a:r>
              <a:r>
                <a:rPr lang="nb-NO" sz="2400" dirty="0">
                  <a:solidFill>
                    <a:srgbClr val="C00000"/>
                  </a:solidFill>
                </a:rPr>
                <a:t>q</a:t>
              </a:r>
              <a:r>
                <a:rPr lang="nb-NO" sz="2400" dirty="0"/>
                <a:t> </a:t>
              </a:r>
              <a:r>
                <a:rPr lang="nb-NO" sz="2400" dirty="0" err="1">
                  <a:solidFill>
                    <a:srgbClr val="0070C0"/>
                  </a:solidFill>
                </a:rPr>
                <a:t>iterations</a:t>
              </a:r>
              <a:r>
                <a:rPr lang="nb-NO" sz="2400" dirty="0">
                  <a:solidFill>
                    <a:srgbClr val="0070C0"/>
                  </a:solidFill>
                </a:rPr>
                <a:t> </a:t>
              </a:r>
              <a:r>
                <a:rPr lang="nb-NO" sz="2400" dirty="0" err="1">
                  <a:solidFill>
                    <a:srgbClr val="0070C0"/>
                  </a:solidFill>
                </a:rPr>
                <a:t>fail</a:t>
              </a:r>
              <a:endParaRPr lang="nb-NO" sz="2400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EAC3A6-8704-9023-0483-57BECC8CF670}"/>
                    </a:ext>
                  </a:extLst>
                </p:cNvPr>
                <p:cNvSpPr txBox="1"/>
                <p:nvPr/>
              </p:nvSpPr>
              <p:spPr>
                <a:xfrm>
                  <a:off x="2339752" y="4014356"/>
                  <a:ext cx="193963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≥</m:t>
                      </m:r>
                    </m:oMath>
                  </a14:m>
                  <a:r>
                    <a:rPr lang="nb-NO" sz="3600" dirty="0">
                      <a:solidFill>
                        <a:srgbClr val="C00000"/>
                      </a:solidFill>
                    </a:rPr>
                    <a:t> 1 – 1/e</a:t>
                  </a: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EAC3A6-8704-9023-0483-57BECC8CF6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52" y="4014356"/>
                  <a:ext cx="1939634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3922" t="-16667" r="-8497" b="-43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971299A-6EBA-FBFC-4F94-16343153926C}"/>
                    </a:ext>
                  </a:extLst>
                </p:cNvPr>
                <p:cNvSpPr txBox="1"/>
                <p:nvPr/>
              </p:nvSpPr>
              <p:spPr>
                <a:xfrm>
                  <a:off x="5176820" y="4005064"/>
                  <a:ext cx="128112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≥</m:t>
                      </m:r>
                    </m:oMath>
                  </a14:m>
                  <a:r>
                    <a:rPr lang="nb-NO" sz="3600" dirty="0">
                      <a:solidFill>
                        <a:srgbClr val="C00000"/>
                      </a:solidFill>
                    </a:rPr>
                    <a:t> 1/2</a:t>
                  </a: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971299A-6EBA-FBFC-4F94-163431539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820" y="4005064"/>
                  <a:ext cx="1281120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4902" t="-16667" r="-13725" b="-43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E32D04-46A6-0EAE-1A4A-23782A253056}"/>
                </a:ext>
              </a:extLst>
            </p:cNvPr>
            <p:cNvSpPr txBox="1"/>
            <p:nvPr/>
          </p:nvSpPr>
          <p:spPr>
            <a:xfrm>
              <a:off x="4067944" y="4820959"/>
              <a:ext cx="9637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200" dirty="0">
                  <a:sym typeface="Wingdings" panose="05000000000000000000" pitchFamily="2" charset="2"/>
                </a:rPr>
                <a:t></a:t>
              </a:r>
              <a:endParaRPr lang="nb-NO" sz="72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33F78B3-5742-FFB2-53E3-F438AA90CDBD}"/>
                    </a:ext>
                  </a:extLst>
                </p:cNvPr>
                <p:cNvSpPr txBox="1"/>
                <p:nvPr/>
              </p:nvSpPr>
              <p:spPr>
                <a:xfrm>
                  <a:off x="4572000" y="2984396"/>
                  <a:ext cx="902975" cy="7895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lang="nb-NO" sz="3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3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</m:oMath>
                    </m:oMathPara>
                  </a14:m>
                  <a:endParaRPr lang="nb-NO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33F78B3-5742-FFB2-53E3-F438AA90C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2984396"/>
                  <a:ext cx="902975" cy="789572"/>
                </a:xfrm>
                <a:prstGeom prst="rect">
                  <a:avLst/>
                </a:prstGeom>
                <a:blipFill>
                  <a:blip r:embed="rId5"/>
                  <a:stretch>
                    <a:fillRect l="-63889" t="-132203" r="-38889" b="-1983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2A59F4-FF6C-A631-93D8-3D43957D90C1}"/>
                </a:ext>
              </a:extLst>
            </p:cNvPr>
            <p:cNvSpPr txBox="1"/>
            <p:nvPr/>
          </p:nvSpPr>
          <p:spPr>
            <a:xfrm>
              <a:off x="5724128" y="2915652"/>
              <a:ext cx="307774" cy="39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rgbClr val="C00000"/>
                  </a:solidFill>
                </a:rPr>
                <a:t>q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97F928-9B98-BA0A-CE98-ABA8D8E14921}"/>
                </a:ext>
              </a:extLst>
            </p:cNvPr>
            <p:cNvSpPr txBox="1"/>
            <p:nvPr/>
          </p:nvSpPr>
          <p:spPr>
            <a:xfrm>
              <a:off x="3187956" y="2996952"/>
              <a:ext cx="6639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600" dirty="0">
                  <a:solidFill>
                    <a:srgbClr val="C00000"/>
                  </a:solidFill>
                </a:rPr>
                <a:t>1 -</a:t>
              </a:r>
              <a:endParaRPr lang="nb-NO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0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6DFDAC-C505-3311-D335-2EAF65F5FE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1" dirty="0">
                    <a:latin typeface="Palatino" pitchFamily="2" charset="77"/>
                    <a:ea typeface="Palatino" pitchFamily="2" charset="77"/>
                  </a:rPr>
                  <a:t>Towards (1+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𝛆</m:t>
                    </m:r>
                  </m:oMath>
                </a14:m>
                <a:r>
                  <a:rPr lang="en-US" b="1" dirty="0">
                    <a:latin typeface="Palatino" pitchFamily="2" charset="77"/>
                    <a:ea typeface="Palatino" pitchFamily="2" charset="77"/>
                  </a:rPr>
                  <a:t>) Approximation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B6DFDAC-C505-3311-D335-2EAF65F5F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17" r="-617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CAF7EB-41BA-6F74-2321-B59D224089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656" y="1556792"/>
                <a:ext cx="9011344" cy="4709120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One contraction </a:t>
                </a: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operation reduces the number of vertices by 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1</m:t>
                    </m:r>
                  </m:oMath>
                </a14:m>
                <a:endParaRPr lang="en-GB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GB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If we succeed in this contraction step for roughly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γ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n</m:t>
                    </m:r>
                    <m:r>
                      <a:rPr lang="en-GB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consecutive steps, then we would have reduced the number of vertices to </a:t>
                </a:r>
                <a:endParaRPr lang="en-US" b="0" i="0" dirty="0">
                  <a:solidFill>
                    <a:srgbClr val="C00000"/>
                  </a:solidFill>
                  <a:effectLst/>
                  <a:latin typeface="Cambria Math" panose="02040503050406030204" pitchFamily="18" charset="0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GB" b="0" dirty="0">
                    <a:solidFill>
                      <a:srgbClr val="C00000"/>
                    </a:solidFill>
                    <a:effectLst/>
                    <a:ea typeface="Palatino" pitchFamily="2" charset="77"/>
                  </a:rPr>
                  <a:t>    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(1 −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γ</m:t>
                    </m:r>
                    <m:r>
                      <a:rPr lang="el-GR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)</m:t>
                    </m:r>
                    <m:r>
                      <m:rPr>
                        <m:sty m:val="p"/>
                      </m:rPr>
                      <a:rPr lang="en-GB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n</m:t>
                    </m:r>
                    <m:r>
                      <a:rPr lang="en-GB" b="0" i="0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endParaRPr lang="en-GB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CAF7EB-41BA-6F74-2321-B59D224089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656" y="1556792"/>
                <a:ext cx="9011344" cy="4709120"/>
              </a:xfrm>
              <a:blipFill>
                <a:blip r:embed="rId3"/>
                <a:stretch>
                  <a:fillRect l="-1549" t="-1613" r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7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7B497-ABE5-6518-1C2F-A3BBB5ED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E7CD6-FE71-DDFA-C80A-4A3727099F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891306"/>
                <a:ext cx="9144000" cy="456203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Knowledge: </a:t>
                </a:r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The </a:t>
                </a: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problem has an exact exponential algorithm of running tim</a:t>
                </a:r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GB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GB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After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𝛾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𝑛</m:t>
                    </m:r>
                  </m:oMath>
                </a14:m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 consecutive contractions, we use the exact algorithm on the residual instance in time</a:t>
                </a:r>
              </a:p>
              <a:p>
                <a:pPr marL="0" indent="0">
                  <a:buNone/>
                </a:pPr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             </a:t>
                </a: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  <m:t>2</m:t>
                        </m:r>
                      </m:e>
                      <m:sup>
                        <m: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(1−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l-GR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  <m:r>
                          <a:rPr lang="en-GB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GB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sSup>
                      <m:sSupPr>
                        <m:ctrlPr>
                          <a:rPr lang="en-GB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(2−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𝛿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endParaRPr lang="en-US" dirty="0">
                  <a:latin typeface="Palatino" pitchFamily="2" charset="77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 success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Palatino" pitchFamily="2" charset="7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</m:oMath>
                </a14:m>
                <a:endParaRPr lang="en-GB" baseline="300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FE7CD6-FE71-DDFA-C80A-4A3727099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91306"/>
                <a:ext cx="9144000" cy="4562030"/>
              </a:xfrm>
              <a:blipFill>
                <a:blip r:embed="rId2"/>
                <a:stretch>
                  <a:fillRect l="-1667" t="-2216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9D4BC9A-32E6-3B7C-AC2B-A6BE295B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60" y="404664"/>
            <a:ext cx="8217412" cy="11521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Modern Love Grunge" pitchFamily="82" charset="0"/>
                <a:ea typeface="Palatino" pitchFamily="2" charset="77"/>
              </a:rPr>
              <a:t>First Attempt</a:t>
            </a:r>
            <a:endParaRPr lang="en-NO" sz="4000" dirty="0">
              <a:solidFill>
                <a:srgbClr val="C00000"/>
              </a:solidFill>
              <a:latin typeface="Modern Love Grunge" pitchFamily="82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82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6A88793-3E21-B688-F141-7F2D08937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First Go</a:t>
            </a:r>
            <a:endParaRPr lang="en-US" altLang="en-US" b="1" dirty="0">
              <a:solidFill>
                <a:srgbClr val="0000FF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E7764A8-BD51-2EB9-DC55-D873501F5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FontTx/>
              <a:buNone/>
            </a:pPr>
            <a:r>
              <a:rPr lang="en-US" altLang="en-US" dirty="0"/>
              <a:t>For every pair of nodes </a:t>
            </a:r>
            <a:r>
              <a:rPr lang="en-US" altLang="en-US" dirty="0" err="1">
                <a:solidFill>
                  <a:srgbClr val="C00000"/>
                </a:solidFill>
              </a:rPr>
              <a:t>s,t</a:t>
            </a:r>
            <a:r>
              <a:rPr lang="en-US" altLang="en-US" i="1" dirty="0"/>
              <a:t> </a:t>
            </a:r>
            <a:r>
              <a:rPr lang="en-US" altLang="en-US" dirty="0"/>
              <a:t>find the min-cut  </a:t>
            </a:r>
            <a:r>
              <a:rPr lang="en-US" altLang="en-US" dirty="0" err="1">
                <a:solidFill>
                  <a:srgbClr val="C00000"/>
                </a:solidFill>
              </a:rPr>
              <a:t>M</a:t>
            </a:r>
            <a:r>
              <a:rPr lang="en-US" altLang="en-US" baseline="-25000" dirty="0" err="1">
                <a:solidFill>
                  <a:srgbClr val="C00000"/>
                </a:solidFill>
              </a:rPr>
              <a:t>s,t</a:t>
            </a:r>
            <a:endParaRPr lang="en-US" altLang="en-US" baseline="-25000" dirty="0">
              <a:solidFill>
                <a:srgbClr val="C00000"/>
              </a:solidFill>
            </a:endParaRPr>
          </a:p>
          <a:p>
            <a:pPr algn="l">
              <a:buFontTx/>
              <a:buNone/>
            </a:pPr>
            <a:r>
              <a:rPr lang="en-US" altLang="en-US" i="1" dirty="0"/>
              <a:t> </a:t>
            </a:r>
          </a:p>
          <a:p>
            <a:pPr algn="l">
              <a:buFontTx/>
              <a:buNone/>
            </a:pPr>
            <a:r>
              <a:rPr lang="en-US" altLang="en-US" dirty="0"/>
              <a:t>Choose the pair </a:t>
            </a:r>
            <a:r>
              <a:rPr lang="en-US" altLang="en-US" dirty="0">
                <a:solidFill>
                  <a:srgbClr val="C00000"/>
                </a:solidFill>
              </a:rPr>
              <a:t>{</a:t>
            </a:r>
            <a:r>
              <a:rPr lang="en-US" altLang="en-US" dirty="0" err="1">
                <a:solidFill>
                  <a:srgbClr val="C00000"/>
                </a:solidFill>
              </a:rPr>
              <a:t>s,t</a:t>
            </a:r>
            <a:r>
              <a:rPr lang="en-US" altLang="en-US" dirty="0">
                <a:solidFill>
                  <a:srgbClr val="C00000"/>
                </a:solidFill>
              </a:rPr>
              <a:t>}</a:t>
            </a:r>
            <a:r>
              <a:rPr lang="en-US" altLang="en-US" dirty="0"/>
              <a:t> with the smallest </a:t>
            </a:r>
            <a:r>
              <a:rPr lang="en-US" altLang="en-US" dirty="0" err="1">
                <a:solidFill>
                  <a:srgbClr val="C00000"/>
                </a:solidFill>
              </a:rPr>
              <a:t>M</a:t>
            </a:r>
            <a:r>
              <a:rPr lang="en-US" altLang="en-US" baseline="-25000" dirty="0" err="1">
                <a:solidFill>
                  <a:srgbClr val="C00000"/>
                </a:solidFill>
              </a:rPr>
              <a:t>s,t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/>
              <a:t>.</a:t>
            </a:r>
          </a:p>
          <a:p>
            <a:pPr algn="l">
              <a:buFontTx/>
              <a:buNone/>
            </a:pPr>
            <a:endParaRPr lang="en-US" altLang="en-US" dirty="0"/>
          </a:p>
          <a:p>
            <a:pPr algn="l">
              <a:buFontTx/>
              <a:buNone/>
            </a:pPr>
            <a:r>
              <a:rPr lang="en-US" altLang="en-US" dirty="0"/>
              <a:t>Time=   </a:t>
            </a:r>
            <a:r>
              <a:rPr lang="en-US" altLang="en-US" dirty="0">
                <a:solidFill>
                  <a:srgbClr val="C00000"/>
                </a:solidFill>
              </a:rPr>
              <a:t>O(n² T(min-cut))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EB2C3-F996-36E7-65BD-F03EBDF11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26202E-617E-0AD8-D503-9A2294FEA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1556792"/>
                <a:ext cx="8712968" cy="504056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By repeating this sufficiently (i.e.,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Palatino" pitchFamily="2" charset="7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−1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times), we end up with a running time that is bounded by</a:t>
                </a:r>
              </a:p>
              <a:p>
                <a:endParaRPr lang="en-GB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5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5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       </m:t>
                        </m:r>
                        <m:r>
                          <a:rPr lang="en-US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2</m:t>
                        </m:r>
                      </m:e>
                      <m:sup>
                        <m:r>
                          <a:rPr lang="en-GB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(1−</m:t>
                        </m:r>
                        <m:r>
                          <a:rPr lang="en-US" sz="5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l-GR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  <m:r>
                          <a:rPr lang="en-GB" sz="5200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GB" sz="52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sSup>
                      <m:sSupPr>
                        <m:ctrlPr>
                          <a:rPr lang="en-GB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GB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GB" sz="52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sz="5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52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Palatino" pitchFamily="2" charset="7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52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</m:ctrlPr>
                              </m:fPr>
                              <m:num>
                                <m:r>
                                  <a:rPr lang="en-US" sz="52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US" sz="5200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  <m:r>
                                  <a:rPr lang="en-US" sz="5200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−1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n-US" sz="52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</m:oMath>
                </a14:m>
                <a:endParaRPr lang="en-GB" sz="5200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GB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endParaRPr lang="en-GB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And with constant success probability.  </a:t>
                </a:r>
                <a:endParaRPr lang="en-GB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26202E-617E-0AD8-D503-9A2294FEA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556792"/>
                <a:ext cx="8712968" cy="5040560"/>
              </a:xfrm>
              <a:blipFill>
                <a:blip r:embed="rId2"/>
                <a:stretch>
                  <a:fillRect l="-1599" t="-251" r="-1308" b="-3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86D99BE-9B6D-F3ED-C5E0-14AE6D13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8041408" cy="902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Modern Love Grunge" pitchFamily="82" charset="0"/>
                <a:ea typeface="Palatino" pitchFamily="2" charset="77"/>
              </a:rPr>
              <a:t>First Attempt Succeeds Almost</a:t>
            </a:r>
            <a:endParaRPr lang="en-NO" b="1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6494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CB209-6F0B-5D76-19AF-2D0F6D391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CC65C6-FF18-3655-3CF5-41123A2262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5537" y="1916832"/>
                <a:ext cx="8424936" cy="42484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Clearly,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2</m:t>
                        </m:r>
                      </m:e>
                      <m:sup>
                        <m: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(1−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l-GR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  <m:r>
                          <a:rPr lang="en-GB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sSup>
                      <m:sSupPr>
                        <m:ctrlP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.</m:t>
                    </m:r>
                    <m:sSup>
                      <m:s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Palatino" pitchFamily="2" charset="77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</m:num>
                              <m:den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𝛽</m:t>
                                </m:r>
                                <m:r>
                                  <a:rPr lang="en-US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Palatino" pitchFamily="2" charset="77"/>
                                  </a:rPr>
                                  <m:t>−1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𝛾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>
                    <a:effectLst/>
                    <a:latin typeface="Palatino" pitchFamily="2" charset="77"/>
                    <a:ea typeface="Palatino" pitchFamily="2" charset="77"/>
                  </a:rPr>
                  <a:t> beats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2</m:t>
                        </m:r>
                      </m:e>
                      <m:sup>
                        <m:r>
                          <a:rPr lang="en-GB" i="1" dirty="0" err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sup>
                    </m:sSup>
                    <m:r>
                      <a:rPr lang="en-GB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  <m:sSup>
                      <m:sSupPr>
                        <m:ctrlP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𝑛</m:t>
                        </m:r>
                      </m:e>
                      <m:sup>
                        <m:r>
                          <a:rPr lang="en-GB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 for some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&gt;1, 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𝛾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&lt;1</m:t>
                    </m:r>
                  </m:oMath>
                </a14:m>
                <a:endParaRPr lang="en-US" b="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Problem is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γ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GB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could be </a:t>
                </a:r>
                <a:r>
                  <a:rPr lang="en-GB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0, </a:t>
                </a:r>
                <a:r>
                  <a:rPr lang="en-GB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or small. That is no contraction step is applied. 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GB" dirty="0">
                    <a:solidFill>
                      <a:srgbClr val="002060"/>
                    </a:solidFill>
                    <a:latin typeface="Palatino" pitchFamily="2" charset="77"/>
                    <a:ea typeface="Palatino" pitchFamily="2" charset="77"/>
                  </a:rPr>
                  <a:t>Example in the input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𝑚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≤</m:t>
                    </m:r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endParaRPr lang="en-GB" dirty="0">
                  <a:solidFill>
                    <a:srgbClr val="002060"/>
                  </a:solidFill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CC65C6-FF18-3655-3CF5-41123A226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7" y="1916832"/>
                <a:ext cx="8424936" cy="4248471"/>
              </a:xfrm>
              <a:blipFill>
                <a:blip r:embed="rId2"/>
                <a:stretch>
                  <a:fillRect l="-1807" r="-75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021F0A0-24C8-0787-A7D8-0964CB3D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116632"/>
            <a:ext cx="8119813" cy="150729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odern Love Grunge" pitchFamily="82" charset="0"/>
                <a:ea typeface="Palatino" pitchFamily="2" charset="77"/>
              </a:rPr>
              <a:t>Why First Attempt Fails?</a:t>
            </a:r>
            <a:endParaRPr lang="en-NO" dirty="0">
              <a:solidFill>
                <a:srgbClr val="C000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82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6E47F-9CAE-6994-CBB6-FEF06901F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FABED1-FB74-9123-7CC8-4DF7AA9A2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512" y="1556792"/>
                <a:ext cx="8784976" cy="482453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NO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𝑚</m:t>
                    </m:r>
                    <m:r>
                      <a:rPr lang="en-US" sz="4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≤</m:t>
                    </m:r>
                    <m:r>
                      <a:rPr lang="en-US" sz="4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en-GB" sz="4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endParaRPr lang="en-GB" sz="4000" dirty="0">
                  <a:solidFill>
                    <a:srgbClr val="0432FF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rgbClr val="0432FF"/>
                  </a:solidFill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GB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Size of </a:t>
                </a:r>
                <a:r>
                  <a:rPr lang="en-GB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GB" dirty="0">
                    <a:solidFill>
                      <a:schemeClr val="tx1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is comparable to the total number of edges in the original graph.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FABED1-FB74-9123-7CC8-4DF7AA9A2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556792"/>
                <a:ext cx="8784976" cy="4824536"/>
              </a:xfrm>
              <a:blipFill>
                <a:blip r:embed="rId2"/>
                <a:stretch>
                  <a:fillRect l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3070605-8AD4-4C70-683F-D85BEA1A4166}"/>
              </a:ext>
            </a:extLst>
          </p:cNvPr>
          <p:cNvSpPr txBox="1"/>
          <p:nvPr/>
        </p:nvSpPr>
        <p:spPr>
          <a:xfrm>
            <a:off x="-14370" y="476672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Modern Love Grunge" pitchFamily="82" charset="0"/>
                <a:ea typeface="Palatino" pitchFamily="2" charset="77"/>
              </a:rPr>
              <a:t>Zooming into the bad Case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7449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8962-6449-4494-FEB1-DE2EED6D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Palatino" pitchFamily="2" charset="77"/>
                <a:ea typeface="Palatino" pitchFamily="2" charset="77"/>
              </a:rPr>
              <a:t>Greedy Vertex Reducers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14CBF-AF1A-895D-0872-ECDE401CA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92488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F4A6D2E-55B2-0E9D-DB65-F5E435D550A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600200"/>
                <a:ext cx="4316288" cy="5141168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⊆</m:t>
                    </m:r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𝑉</m:t>
                    </m:r>
                  </m:oMath>
                </a14:m>
                <a:r>
                  <a:rPr lang="en-GB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of smallest degree, take all the edges incident on them into the solution</a:t>
                </a:r>
              </a:p>
              <a:p>
                <a:pPr marL="0" indent="0">
                  <a:buNone/>
                </a:pPr>
                <a:endParaRPr lang="en-GB" sz="28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solve the problem exactly on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𝐺</m:t>
                    </m:r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∖</m:t>
                    </m:r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</m:oMath>
                </a14:m>
                <a:r>
                  <a:rPr lang="en-GB" sz="28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and get a solution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𝑆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’</m:t>
                    </m:r>
                    <m:r>
                      <a:rPr lang="en-US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 </m:t>
                    </m:r>
                  </m:oMath>
                </a14:m>
                <a:endParaRPr lang="en-US" sz="2800" b="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endParaRPr lang="en-US" sz="2800" b="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Combine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𝑆</m:t>
                    </m:r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’</m:t>
                    </m:r>
                  </m:oMath>
                </a14:m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and edges incident to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</m:oMath>
                </a14:m>
                <a:r>
                  <a:rPr lang="en-GB" sz="2800" dirty="0">
                    <a:latin typeface="Palatino" pitchFamily="2" charset="77"/>
                    <a:ea typeface="Palatino" pitchFamily="2" charset="77"/>
                  </a:rPr>
                  <a:t> and output it.</a:t>
                </a:r>
              </a:p>
              <a:p>
                <a:endParaRPr lang="en-GB" dirty="0">
                  <a:latin typeface="Palatino" pitchFamily="2" charset="77"/>
                  <a:ea typeface="Palatino" pitchFamily="2" charset="77"/>
                </a:endParaRPr>
              </a:p>
              <a:p>
                <a:endParaRPr lang="en-GB" sz="28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F4A6D2E-55B2-0E9D-DB65-F5E435D55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600200"/>
                <a:ext cx="4316288" cy="5141168"/>
              </a:xfrm>
              <a:blipFill>
                <a:blip r:embed="rId2"/>
                <a:stretch>
                  <a:fillRect l="-2639" t="-1728" r="-4399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2B7ED275-B26D-8FCE-B231-5B0CA855E781}"/>
              </a:ext>
            </a:extLst>
          </p:cNvPr>
          <p:cNvSpPr/>
          <p:nvPr/>
        </p:nvSpPr>
        <p:spPr>
          <a:xfrm>
            <a:off x="1153716" y="1772815"/>
            <a:ext cx="2304256" cy="9144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B51E6E-ABC9-4221-6B19-24F86F8D0B72}"/>
              </a:ext>
            </a:extLst>
          </p:cNvPr>
          <p:cNvSpPr/>
          <p:nvPr/>
        </p:nvSpPr>
        <p:spPr>
          <a:xfrm>
            <a:off x="755576" y="4170785"/>
            <a:ext cx="3024335" cy="182879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61F3C-EC25-8870-C3A3-00A3141D34CA}"/>
              </a:ext>
            </a:extLst>
          </p:cNvPr>
          <p:cNvSpPr txBox="1"/>
          <p:nvPr/>
        </p:nvSpPr>
        <p:spPr>
          <a:xfrm>
            <a:off x="1641088" y="5999584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G\X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EADE2A-E9F0-BD35-7F1E-36A004937CF2}"/>
                  </a:ext>
                </a:extLst>
              </p:cNvPr>
              <p:cNvSpPr txBox="1"/>
              <p:nvPr/>
            </p:nvSpPr>
            <p:spPr>
              <a:xfrm>
                <a:off x="284446" y="2967335"/>
                <a:ext cx="43924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Edges incident on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X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 is at most</a:t>
                </a:r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. Good Strategy if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|X|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EADE2A-E9F0-BD35-7F1E-36A004937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46" y="2967335"/>
                <a:ext cx="4392488" cy="1200329"/>
              </a:xfrm>
              <a:prstGeom prst="rect">
                <a:avLst/>
              </a:prstGeom>
              <a:blipFill>
                <a:blip r:embed="rId3"/>
                <a:stretch>
                  <a:fillRect l="-2305" t="-416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800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6A9C-34FF-B0B9-CA3D-788435D6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Approximation Ratio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ED14B-5B0A-9859-4FE8-CE017FE401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79296" cy="4983162"/>
              </a:xfrm>
            </p:spPr>
            <p:txBody>
              <a:bodyPr/>
              <a:lstStyle/>
              <a:p>
                <a:endParaRPr lang="en-US" sz="32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NO" sz="3200">
                    <a:latin typeface="Palatino" pitchFamily="2" charset="77"/>
                    <a:ea typeface="Palatino" pitchFamily="2" charset="77"/>
                  </a:rPr>
                  <a:t>Let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𝑆</m:t>
                    </m:r>
                    <m:r>
                      <a:rPr lang="en-US" sz="3200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US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𝑆</m:t>
                    </m:r>
                    <m:r>
                      <a:rPr lang="en-US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’⋃</m:t>
                    </m:r>
                  </m:oMath>
                </a14:m>
                <a:r>
                  <a:rPr lang="en-NO" sz="3200" dirty="0">
                    <a:latin typeface="Palatino" pitchFamily="2" charset="77"/>
                    <a:ea typeface="Palatino" pitchFamily="2" charset="77"/>
                  </a:rPr>
                  <a:t> set of </a:t>
                </a:r>
                <a:r>
                  <a:rPr lang="en-GB" sz="3200" dirty="0">
                    <a:latin typeface="Palatino" pitchFamily="2" charset="77"/>
                    <a:ea typeface="Palatino" pitchFamily="2" charset="77"/>
                  </a:rPr>
                  <a:t>edges incident to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</m:oMath>
                </a14:m>
                <a:r>
                  <a:rPr lang="en-GB" sz="32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 marL="0" indent="0">
                  <a:buNone/>
                </a:pPr>
                <a:endParaRPr lang="en-NO" sz="3200" dirty="0">
                  <a:latin typeface="Palatino" pitchFamily="2" charset="77"/>
                  <a:ea typeface="Palatino" pitchFamily="2" charset="77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Palatino" pitchFamily="2" charset="77"/>
                          </a:rPr>
                          <m:t>𝑆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Palatino" pitchFamily="2" charset="77"/>
                      </a:rPr>
                      <m:t>=|</m:t>
                    </m:r>
                    <m:r>
                      <a:rPr lang="en-US" sz="3200" i="1">
                        <a:latin typeface="Cambria Math" panose="02040503050406030204" pitchFamily="18" charset="0"/>
                        <a:ea typeface="Palatino" pitchFamily="2" charset="77"/>
                      </a:rPr>
                      <m:t>𝑆</m:t>
                    </m:r>
                    <m:r>
                      <a:rPr lang="en-US" sz="3200" i="1">
                        <a:latin typeface="Cambria Math" panose="02040503050406030204" pitchFamily="18" charset="0"/>
                        <a:ea typeface="Palatino" pitchFamily="2" charset="77"/>
                      </a:rPr>
                      <m:t>’|+</m:t>
                    </m:r>
                    <m:r>
                      <m:rPr>
                        <m:nor/>
                      </m:rPr>
                      <a:rPr lang="en-US" sz="3200" b="0" i="0" smtClean="0">
                        <a:latin typeface="Cambria Math" panose="02040503050406030204" pitchFamily="18" charset="0"/>
                        <a:ea typeface="Palatino" pitchFamily="2" charset="77"/>
                      </a:rPr>
                      <m:t>E</m:t>
                    </m:r>
                    <m:r>
                      <m:rPr>
                        <m:nor/>
                      </m:rPr>
                      <a:rPr lang="en-GB" dirty="0">
                        <a:latin typeface="Palatino" pitchFamily="2" charset="77"/>
                        <a:ea typeface="Palatino" pitchFamily="2" charset="77"/>
                      </a:rPr>
                      <m:t>dges</m:t>
                    </m:r>
                    <m:r>
                      <m:rPr>
                        <m:nor/>
                      </m:rPr>
                      <a:rPr lang="en-GB" dirty="0">
                        <a:latin typeface="Palatino" pitchFamily="2" charset="77"/>
                        <a:ea typeface="Palatino" pitchFamily="2" charset="77"/>
                      </a:rPr>
                      <m:t> </m:t>
                    </m:r>
                    <m:r>
                      <m:rPr>
                        <m:nor/>
                      </m:rPr>
                      <a:rPr lang="en-GB" dirty="0">
                        <a:latin typeface="Palatino" pitchFamily="2" charset="77"/>
                        <a:ea typeface="Palatino" pitchFamily="2" charset="77"/>
                      </a:rPr>
                      <m:t>incident</m:t>
                    </m:r>
                    <m:r>
                      <m:rPr>
                        <m:nor/>
                      </m:rPr>
                      <a:rPr lang="en-GB" dirty="0">
                        <a:latin typeface="Palatino" pitchFamily="2" charset="77"/>
                        <a:ea typeface="Palatino" pitchFamily="2" charset="77"/>
                      </a:rPr>
                      <m:t> </m:t>
                    </m:r>
                    <m:r>
                      <m:rPr>
                        <m:nor/>
                      </m:rPr>
                      <a:rPr lang="en-GB" dirty="0">
                        <a:latin typeface="Palatino" pitchFamily="2" charset="77"/>
                        <a:ea typeface="Palatino" pitchFamily="2" charset="77"/>
                      </a:rPr>
                      <m:t>to</m:t>
                    </m:r>
                    <m:r>
                      <m:rPr>
                        <m:nor/>
                      </m:rPr>
                      <a:rPr lang="en-GB" dirty="0">
                        <a:latin typeface="Palatino" pitchFamily="2" charset="77"/>
                        <a:ea typeface="Palatino" pitchFamily="2" charset="77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</m:oMath>
                </a14:m>
                <a:endParaRPr lang="en-NO" sz="3200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NO" sz="3200">
                    <a:latin typeface="Palatino" pitchFamily="2" charset="77"/>
                    <a:ea typeface="Palatino" pitchFamily="2" charset="77"/>
                  </a:rPr>
                  <a:t>         </a:t>
                </a:r>
                <a14:m>
                  <m:oMath xmlns:m="http://schemas.openxmlformats.org/officeDocument/2006/math">
                    <m:r>
                      <a:rPr lang="en-NO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NO" sz="320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NO" sz="3200" dirty="0">
                    <a:latin typeface="Palatino" pitchFamily="2" charset="77"/>
                    <a:ea typeface="Palatino" pitchFamily="2" charset="77"/>
                  </a:rPr>
                  <a:t>OPT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𝐺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  <m:t>∖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𝑋</m:t>
                        </m:r>
                      </m:e>
                    </m:d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+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𝜖</m:t>
                    </m:r>
                  </m:oMath>
                </a14:m>
                <a:r>
                  <a:rPr lang="en-NO" sz="32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3200" dirty="0">
                    <a:latin typeface="Palatino" pitchFamily="2" charset="77"/>
                    <a:ea typeface="Palatino" pitchFamily="2" charset="77"/>
                  </a:rPr>
                  <a:t>OPT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(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𝐺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)</m:t>
                    </m:r>
                  </m:oMath>
                </a14:m>
                <a:endParaRPr lang="en-NO" sz="3200" dirty="0">
                  <a:latin typeface="Palatino" pitchFamily="2" charset="77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NO" sz="3200" dirty="0">
                    <a:latin typeface="Palatino" pitchFamily="2" charset="77"/>
                    <a:ea typeface="Palatino" pitchFamily="2" charset="77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Palatino" pitchFamily="2" charset="77"/>
                      </a:rPr>
                      <m:t>≤</m:t>
                    </m:r>
                  </m:oMath>
                </a14:m>
                <a:r>
                  <a:rPr lang="en-NO" sz="3200" dirty="0">
                    <a:latin typeface="Palatino" pitchFamily="2" charset="77"/>
                    <a:ea typeface="Palatino" pitchFamily="2" charset="77"/>
                  </a:rPr>
                  <a:t> OPT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𝐺</m:t>
                        </m:r>
                      </m:e>
                    </m:d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+</m:t>
                    </m:r>
                  </m:oMath>
                </a14:m>
                <a:r>
                  <a:rPr lang="en-US" sz="3200" dirty="0"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𝜖</m:t>
                    </m:r>
                  </m:oMath>
                </a14:m>
                <a:r>
                  <a:rPr lang="en-NO" sz="32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sz="3200" dirty="0">
                    <a:latin typeface="Palatino" pitchFamily="2" charset="77"/>
                    <a:ea typeface="Palatino" pitchFamily="2" charset="77"/>
                  </a:rPr>
                  <a:t>OPT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d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ea typeface="Palatino" pitchFamily="2" charset="77"/>
                          </a:rPr>
                          <m:t>𝐺</m:t>
                        </m:r>
                      </m:e>
                    </m:d>
                  </m:oMath>
                </a14:m>
                <a:endParaRPr lang="en-US" sz="3200" i="1" dirty="0">
                  <a:latin typeface="Cambria Math" panose="02040503050406030204" pitchFamily="18" charset="0"/>
                  <a:ea typeface="Palatino" pitchFamily="2" charset="77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ea typeface="Palatino" pitchFamily="2" charset="77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=(1+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𝜖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)</m:t>
                    </m:r>
                  </m:oMath>
                </a14:m>
                <a:r>
                  <a:rPr lang="en-US" sz="3200" dirty="0">
                    <a:latin typeface="Palatino" pitchFamily="2" charset="77"/>
                    <a:ea typeface="Palatino" pitchFamily="2" charset="77"/>
                  </a:rPr>
                  <a:t>OPT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(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𝐺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Palatino" pitchFamily="2" charset="77"/>
                      </a:rPr>
                      <m:t>)</m:t>
                    </m:r>
                  </m:oMath>
                </a14:m>
                <a:endParaRPr lang="en-US" sz="32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ED14B-5B0A-9859-4FE8-CE017FE401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79296" cy="4983162"/>
              </a:xfrm>
              <a:blipFill>
                <a:blip r:embed="rId2"/>
                <a:stretch>
                  <a:fillRect l="-1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7235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C1C4-CA16-75AB-1516-0B3A0D21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latino" pitchFamily="2" charset="77"/>
                <a:ea typeface="Palatino" pitchFamily="2" charset="77"/>
              </a:rPr>
              <a:t>Why such X exists?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037284-E34A-1C8E-5783-ED1DEAACCBE2}"/>
              </a:ext>
            </a:extLst>
          </p:cNvPr>
          <p:cNvSpPr/>
          <p:nvPr/>
        </p:nvSpPr>
        <p:spPr>
          <a:xfrm>
            <a:off x="457200" y="2171022"/>
            <a:ext cx="1368152" cy="432048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510A65-C6D4-7F22-56FB-C11061483356}"/>
              </a:ext>
            </a:extLst>
          </p:cNvPr>
          <p:cNvSpPr/>
          <p:nvPr/>
        </p:nvSpPr>
        <p:spPr>
          <a:xfrm>
            <a:off x="2123728" y="2171022"/>
            <a:ext cx="1368152" cy="432048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1C2DF-B79B-07D1-89E3-8F4F65F5E2D1}"/>
              </a:ext>
            </a:extLst>
          </p:cNvPr>
          <p:cNvSpPr/>
          <p:nvPr/>
        </p:nvSpPr>
        <p:spPr>
          <a:xfrm>
            <a:off x="3887924" y="2171022"/>
            <a:ext cx="1368152" cy="432048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8319-2880-9E30-FADD-3725180709F7}"/>
              </a:ext>
            </a:extLst>
          </p:cNvPr>
          <p:cNvSpPr/>
          <p:nvPr/>
        </p:nvSpPr>
        <p:spPr>
          <a:xfrm>
            <a:off x="7397243" y="2171022"/>
            <a:ext cx="1368152" cy="432048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BA2A5A-3B35-0122-7A42-187197F41ABC}"/>
              </a:ext>
            </a:extLst>
          </p:cNvPr>
          <p:cNvSpPr txBox="1"/>
          <p:nvPr/>
        </p:nvSpPr>
        <p:spPr>
          <a:xfrm>
            <a:off x="439313" y="1545329"/>
            <a:ext cx="610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 pitchFamily="2" charset="77"/>
                <a:ea typeface="Palatino" pitchFamily="2" charset="77"/>
              </a:rPr>
              <a:t>Vertices sorted by degree, smaller to bigger</a:t>
            </a:r>
            <a:r>
              <a:rPr lang="en-US" dirty="0"/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73848E-218C-106D-85B4-AFCB93BFCBFE}"/>
              </a:ext>
            </a:extLst>
          </p:cNvPr>
          <p:cNvCxnSpPr>
            <a:cxnSpLocks/>
          </p:cNvCxnSpPr>
          <p:nvPr/>
        </p:nvCxnSpPr>
        <p:spPr>
          <a:xfrm>
            <a:off x="5483020" y="2387046"/>
            <a:ext cx="1584176" cy="0"/>
          </a:xfrm>
          <a:prstGeom prst="line">
            <a:avLst/>
          </a:prstGeom>
          <a:ln w="508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67E781-3114-1991-57DA-C921DECB1FE3}"/>
                  </a:ext>
                </a:extLst>
              </p:cNvPr>
              <p:cNvSpPr txBox="1"/>
              <p:nvPr/>
            </p:nvSpPr>
            <p:spPr>
              <a:xfrm>
                <a:off x="323528" y="3105833"/>
                <a:ext cx="1800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First q vertices such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𝑣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∈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deg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⁡(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𝑣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Palatino" pitchFamily="2" charset="77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OPT(G) [OPT]</a:t>
                </a:r>
                <a:endParaRPr lang="en-US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67E781-3114-1991-57DA-C921DECB1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105833"/>
                <a:ext cx="1800200" cy="1200329"/>
              </a:xfrm>
              <a:prstGeom prst="rect">
                <a:avLst/>
              </a:prstGeom>
              <a:blipFill>
                <a:blip r:embed="rId2"/>
                <a:stretch>
                  <a:fillRect l="-17483" t="-2105" r="-2098" b="-2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Up Arrow 15">
            <a:extLst>
              <a:ext uri="{FF2B5EF4-FFF2-40B4-BE49-F238E27FC236}">
                <a16:creationId xmlns:a16="http://schemas.microsoft.com/office/drawing/2014/main" id="{C9908A3D-05C6-7F30-4628-E490B5EA2538}"/>
              </a:ext>
            </a:extLst>
          </p:cNvPr>
          <p:cNvSpPr/>
          <p:nvPr/>
        </p:nvSpPr>
        <p:spPr>
          <a:xfrm>
            <a:off x="1043608" y="2678072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7CC86985-F592-3B0B-70FC-3471084B72EE}"/>
              </a:ext>
            </a:extLst>
          </p:cNvPr>
          <p:cNvSpPr/>
          <p:nvPr/>
        </p:nvSpPr>
        <p:spPr>
          <a:xfrm>
            <a:off x="2807804" y="2642284"/>
            <a:ext cx="360040" cy="43204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CBF561-EE8B-7E46-04A2-7505A2CC5753}"/>
              </a:ext>
            </a:extLst>
          </p:cNvPr>
          <p:cNvSpPr txBox="1"/>
          <p:nvPr/>
        </p:nvSpPr>
        <p:spPr>
          <a:xfrm>
            <a:off x="2560270" y="3137338"/>
            <a:ext cx="1215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Next q vertices.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CD9641-885C-99BC-3EF2-2F3B9142101E}"/>
                  </a:ext>
                </a:extLst>
              </p:cNvPr>
              <p:cNvSpPr txBox="1"/>
              <p:nvPr/>
            </p:nvSpPr>
            <p:spPr>
              <a:xfrm>
                <a:off x="439313" y="4625816"/>
                <a:ext cx="3988671" cy="1373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How many blocks?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(R-1)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OPT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β</m:t>
                    </m:r>
                    <m:r>
                      <m:rPr>
                        <m:nor/>
                      </m:rPr>
                      <a:rPr lang="nb-NO" sz="2400" dirty="0">
                        <a:solidFill>
                          <a:srgbClr val="C00000"/>
                        </a:solidFill>
                        <a:latin typeface="Palatino" pitchFamily="2" charset="77"/>
                        <a:ea typeface="Palatino" pitchFamily="2" charset="77"/>
                      </a:rPr>
                      <m:t> </m:t>
                    </m:r>
                    <m:r>
                      <m:rPr>
                        <m:nor/>
                      </m:rPr>
                      <a:rPr lang="nb-NO" sz="2400" dirty="0">
                        <a:solidFill>
                          <a:srgbClr val="C00000"/>
                        </a:solidFill>
                        <a:latin typeface="Palatino" pitchFamily="2" charset="77"/>
                        <a:ea typeface="Palatino" pitchFamily="2" charset="77"/>
                      </a:rPr>
                      <m:t>OPT</m:t>
                    </m:r>
                  </m:oMath>
                </a14:m>
                <a:endParaRPr lang="en-US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=&gt; R</a:t>
                </a:r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+1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CD9641-885C-99BC-3EF2-2F3B91421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3" y="4625816"/>
                <a:ext cx="3988671" cy="1373709"/>
              </a:xfrm>
              <a:prstGeom prst="rect">
                <a:avLst/>
              </a:prstGeom>
              <a:blipFill>
                <a:blip r:embed="rId3"/>
                <a:stretch>
                  <a:fillRect l="-2540" t="-3670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B7F386-909A-DF52-8173-017AC56FE329}"/>
                  </a:ext>
                </a:extLst>
              </p:cNvPr>
              <p:cNvSpPr txBox="1"/>
              <p:nvPr/>
            </p:nvSpPr>
            <p:spPr>
              <a:xfrm>
                <a:off x="5076056" y="4306162"/>
                <a:ext cx="3442522" cy="2478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Lower bound on q?</a:t>
                </a: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  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Rq</a:t>
                </a:r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n </a:t>
                </a:r>
              </a:p>
              <a:p>
                <a:endParaRPr lang="en-US" sz="2400" dirty="0">
                  <a:solidFill>
                    <a:srgbClr val="C00000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2400" dirty="0">
                    <a:latin typeface="Palatino" pitchFamily="2" charset="77"/>
                    <a:ea typeface="Palatino" pitchFamily="2" charset="77"/>
                  </a:rPr>
                  <a:t>   </a:t>
                </a:r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=&gt; q</a:t>
                </a:r>
                <a:r>
                  <a:rPr lang="en-US" sz="24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  <a:p>
                <a:endParaRPr lang="en-US" sz="24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B7F386-909A-DF52-8173-017AC56FE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306162"/>
                <a:ext cx="3442522" cy="2478179"/>
              </a:xfrm>
              <a:prstGeom prst="rect">
                <a:avLst/>
              </a:prstGeom>
              <a:blipFill>
                <a:blip r:embed="rId4"/>
                <a:stretch>
                  <a:fillRect l="-2574" t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7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6C445-480B-A530-A681-5DD916EB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F417609-4794-7BAC-1762-11DCF37B5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gency FB" panose="020B0503020202020204" pitchFamily="34" charset="77"/>
              </a:rPr>
              <a:t>Chordal  Edge Deletion via Thick Dal Principle</a:t>
            </a:r>
            <a:endParaRPr lang="en-US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43" name="Rectangle 3">
                <a:extLst>
                  <a:ext uri="{FF2B5EF4-FFF2-40B4-BE49-F238E27FC236}">
                    <a16:creationId xmlns:a16="http://schemas.microsoft.com/office/drawing/2014/main" id="{25D79B0B-36B9-E4C2-294F-F2B63ED5AF78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3300" dirty="0">
                    <a:solidFill>
                      <a:srgbClr val="C00000"/>
                    </a:solidFill>
                  </a:rPr>
                  <a:t>Input (G, </a:t>
                </a:r>
                <a14:m>
                  <m:oMath xmlns:m="http://schemas.openxmlformats.org/officeDocument/2006/math">
                    <m:r>
                      <a:rPr lang="nb-NO" sz="33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nb-NO" sz="3300" dirty="0">
                    <a:solidFill>
                      <a:srgbClr val="C00000"/>
                    </a:solidFill>
                  </a:rPr>
                  <a:t>, OPT)</a:t>
                </a:r>
              </a:p>
              <a:p>
                <a:pPr>
                  <a:lnSpc>
                    <a:spcPct val="90000"/>
                  </a:lnSpc>
                  <a:buNone/>
                </a:pPr>
                <a:endParaRPr lang="en-US" altLang="en-US" sz="330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3300" dirty="0">
                    <a:solidFill>
                      <a:schemeClr val="folHlink"/>
                    </a:solidFill>
                  </a:rPr>
                  <a:t>Repeat Until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sz="33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3300" dirty="0">
                    <a:solidFill>
                      <a:srgbClr val="C00000"/>
                    </a:solidFill>
                  </a:rPr>
                  <a:t> OPT </a:t>
                </a:r>
                <a:r>
                  <a:rPr lang="en-US" altLang="en-US" sz="3300" dirty="0">
                    <a:solidFill>
                      <a:schemeClr val="folHlink"/>
                    </a:solidFill>
                  </a:rPr>
                  <a:t>edges left: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/>
                  <a:t>	1. choose edge at random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/>
                  <a:t>	2. “contract” edge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sz="3300" dirty="0"/>
              </a:p>
              <a:p>
                <a:pPr>
                  <a:lnSpc>
                    <a:spcPct val="90000"/>
                  </a:lnSpc>
                  <a:buNone/>
                </a:pPr>
                <a:r>
                  <a:rPr lang="en-US" altLang="en-US" sz="3300" dirty="0">
                    <a:solidFill>
                      <a:schemeClr val="folHlink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33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b-NO" sz="33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</m:oMath>
                </a14:m>
                <a:r>
                  <a:rPr lang="nb-NO" sz="3300" dirty="0">
                    <a:solidFill>
                      <a:srgbClr val="C00000"/>
                    </a:solidFill>
                  </a:rPr>
                  <a:t> OPT </a:t>
                </a:r>
                <a:r>
                  <a:rPr lang="en-US" sz="3300" dirty="0">
                    <a:solidFill>
                      <a:schemeClr val="folHlink"/>
                    </a:solidFill>
                  </a:rPr>
                  <a:t> and each ``contracted  vertex” is chordal in G</a:t>
                </a:r>
              </a:p>
              <a:p>
                <a:pPr>
                  <a:lnSpc>
                    <a:spcPct val="90000"/>
                  </a:lnSpc>
                  <a:buNone/>
                </a:pPr>
                <a:endParaRPr lang="en-US" altLang="en-US" sz="3300" dirty="0">
                  <a:solidFill>
                    <a:schemeClr val="folHlink"/>
                  </a:solidFill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/>
                  <a:t>  ``</a:t>
                </a:r>
                <a:r>
                  <a:rPr lang="en-US" altLang="en-US" sz="3300" b="1" dirty="0">
                    <a:solidFill>
                      <a:srgbClr val="C00000"/>
                    </a:solidFill>
                    <a:latin typeface="Agency FB" panose="020B0503020202020204" pitchFamily="34" charset="77"/>
                  </a:rPr>
                  <a:t>Greedy Vertex Reducers and exact algorithm”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sz="3300" b="1" dirty="0">
                  <a:solidFill>
                    <a:srgbClr val="C00000"/>
                  </a:solidFill>
                  <a:latin typeface="Agency FB" panose="020B0503020202020204" pitchFamily="34" charset="77"/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r>
                  <a:rPr lang="en-US" altLang="en-US" sz="3300" dirty="0">
                    <a:solidFill>
                      <a:srgbClr val="7030A0"/>
                    </a:solidFill>
                  </a:rPr>
                  <a:t>Else, return Fail.</a:t>
                </a: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/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>
                  <a:solidFill>
                    <a:schemeClr val="folHlink"/>
                  </a:solidFill>
                </a:endParaRPr>
              </a:p>
              <a:p>
                <a:pPr algn="l" rtl="0">
                  <a:lnSpc>
                    <a:spcPct val="90000"/>
                  </a:lnSpc>
                  <a:buFontTx/>
                  <a:buNone/>
                </a:pPr>
                <a:endParaRPr lang="en-US" alt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243" name="Rectangle 3">
                <a:extLst>
                  <a:ext uri="{FF2B5EF4-FFF2-40B4-BE49-F238E27FC236}">
                    <a16:creationId xmlns:a16="http://schemas.microsoft.com/office/drawing/2014/main" id="{25D79B0B-36B9-E4C2-294F-F2B63ED5AF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389" t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4" name="Rectangle 4">
            <a:extLst>
              <a:ext uri="{FF2B5EF4-FFF2-40B4-BE49-F238E27FC236}">
                <a16:creationId xmlns:a16="http://schemas.microsoft.com/office/drawing/2014/main" id="{3DA03E3B-7B66-777B-BBD8-B7169D41D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00199"/>
            <a:ext cx="8229600" cy="47085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306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372A20-022E-4C96-F6AC-6862A19830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544" y="1628800"/>
                <a:ext cx="8047806" cy="4104456"/>
              </a:xfrm>
            </p:spPr>
            <p:txBody>
              <a:bodyPr>
                <a:normAutofit/>
              </a:bodyPr>
              <a:lstStyle/>
              <a:p>
                <a:endParaRPr lang="en-GB" sz="24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sz="3600" dirty="0">
                    <a:latin typeface="Palatino" pitchFamily="2" charset="77"/>
                    <a:ea typeface="Palatino" pitchFamily="2" charset="77"/>
                  </a:rPr>
                  <a:t>Guessing of OPT?</a:t>
                </a:r>
              </a:p>
              <a:p>
                <a:pPr marL="0" indent="0">
                  <a:buNone/>
                </a:pPr>
                <a:endParaRPr lang="en-GB" sz="3600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GB" sz="3600" dirty="0">
                    <a:latin typeface="Palatino" pitchFamily="2" charset="77"/>
                    <a:ea typeface="Palatino" pitchFamily="2" charset="77"/>
                  </a:rPr>
                  <a:t>Running Time Combination to get the best constants. </a:t>
                </a:r>
              </a:p>
              <a:p>
                <a:endParaRPr lang="en-GB" sz="3600" dirty="0">
                  <a:effectLst/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sz="36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(1+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US" sz="36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</a:t>
                </a:r>
                <a:r>
                  <a:rPr lang="en-GB" sz="36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GB" sz="3600" dirty="0">
                    <a:latin typeface="Palatino" pitchFamily="2" charset="77"/>
                    <a:ea typeface="Palatino" pitchFamily="2" charset="77"/>
                  </a:rPr>
                  <a:t>approximation in </a:t>
                </a:r>
                <a:r>
                  <a:rPr lang="en-GB" sz="36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2</a:t>
                </a:r>
                <a:r>
                  <a:rPr lang="en-GB" sz="3600" baseline="300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baseline="30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GB" sz="3600" baseline="300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)n</a:t>
                </a:r>
                <a:r>
                  <a:rPr lang="en-GB" sz="3600" dirty="0">
                    <a:solidFill>
                      <a:srgbClr val="C00000"/>
                    </a:solidFill>
                    <a:effectLst/>
                    <a:latin typeface="Palatino" pitchFamily="2" charset="77"/>
                    <a:ea typeface="Palatino" pitchFamily="2" charset="77"/>
                  </a:rPr>
                  <a:t> , </a:t>
                </a:r>
                <a:r>
                  <a:rPr lang="en-GB" sz="36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f(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</m:oMath>
                </a14:m>
                <a:r>
                  <a:rPr lang="en-GB" sz="3600" dirty="0">
                    <a:solidFill>
                      <a:srgbClr val="C00000"/>
                    </a:solidFill>
                    <a:latin typeface="Palatino" pitchFamily="2" charset="77"/>
                    <a:ea typeface="Palatino" pitchFamily="2" charset="77"/>
                  </a:rPr>
                  <a:t>)&lt;1. </a:t>
                </a:r>
                <a:endParaRPr lang="en-GB" sz="3600" dirty="0">
                  <a:effectLst/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372A20-022E-4C96-F6AC-6862A19830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628800"/>
                <a:ext cx="8047806" cy="4104456"/>
              </a:xfrm>
              <a:blipFill>
                <a:blip r:embed="rId2"/>
                <a:stretch>
                  <a:fillRect l="-1890" r="-3307" b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67A4D428-2F61-B2E1-EEB7-37BDDF32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8047806" cy="122413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Zapfino" panose="03030300040707070C03" pitchFamily="66" charset="77"/>
                <a:ea typeface="Palatino" pitchFamily="2" charset="77"/>
              </a:rPr>
              <a:t>Hand Waives</a:t>
            </a:r>
            <a:endParaRPr lang="en-NO" sz="4400" b="1" dirty="0">
              <a:solidFill>
                <a:srgbClr val="7030A0"/>
              </a:solidFill>
              <a:latin typeface="Zapfino" panose="03030300040707070C03" pitchFamily="66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38873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A1A3F-4D3D-0CBB-822A-081BEFAD5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4B673-6923-08D1-B9B4-5825B488C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Mistral" panose="03090702030407020403" pitchFamily="66" charset="0"/>
              </a:rPr>
              <a:t>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C00000"/>
                </a:solidFill>
                <a:latin typeface="Mistral" panose="03090702030407020403" pitchFamily="66" charset="0"/>
                <a:ea typeface="PilGi" pitchFamily="2" charset="-127"/>
              </a:rPr>
              <a:t>Random </a:t>
            </a:r>
            <a:r>
              <a:rPr lang="en-US" sz="5400" dirty="0" err="1">
                <a:solidFill>
                  <a:srgbClr val="C00000"/>
                </a:solidFill>
                <a:latin typeface="Mistral" panose="03090702030407020403" pitchFamily="66" charset="0"/>
                <a:ea typeface="PilGi" pitchFamily="2" charset="-127"/>
              </a:rPr>
              <a:t>DeSelection</a:t>
            </a:r>
            <a:endParaRPr lang="en-US" sz="5400" dirty="0">
              <a:solidFill>
                <a:srgbClr val="C00000"/>
              </a:solidFill>
              <a:latin typeface="Mistral" panose="03090702030407020403" pitchFamily="66" charset="0"/>
              <a:ea typeface="PilGi" pitchFamily="2" charset="-127"/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7030A0"/>
                </a:solidFill>
                <a:latin typeface="Mistral" panose="03090702030407020403" pitchFamily="66" charset="0"/>
                <a:ea typeface="PilGi" pitchFamily="2" charset="-127"/>
              </a:rPr>
              <a:t>Feedback Vertex Set in Tournaments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(LMMPP</a:t>
            </a:r>
            <a:r>
              <a:rPr lang="en-US" sz="4000" b="1" dirty="0">
                <a:solidFill>
                  <a:srgbClr val="C00000"/>
                </a:solidFill>
                <a:latin typeface="Palatino" pitchFamily="2" charset="77"/>
                <a:ea typeface="Palatino" pitchFamily="2" charset="77"/>
              </a:rPr>
              <a:t>S, </a:t>
            </a:r>
            <a:r>
              <a:rPr lang="en-US" sz="4000" b="1" dirty="0">
                <a:solidFill>
                  <a:srgbClr val="002060"/>
                </a:solidFill>
                <a:latin typeface="Palatino" pitchFamily="2" charset="77"/>
                <a:ea typeface="Palatino" pitchFamily="2" charset="77"/>
              </a:rPr>
              <a:t>SODA 2020, TALG 2021)</a:t>
            </a:r>
          </a:p>
          <a:p>
            <a:pPr marL="0" indent="0" algn="ctr">
              <a:buNone/>
            </a:pPr>
            <a:endParaRPr lang="en-US" sz="5400" dirty="0">
              <a:solidFill>
                <a:srgbClr val="7030A0"/>
              </a:solidFill>
              <a:latin typeface="Mistral" panose="03090702030407020403" pitchFamily="66" charset="0"/>
              <a:ea typeface="PilGi" pitchFamily="2" charset="-127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88DBF6-9659-8EDA-8389-255EB10F5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08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58A66-C69C-58E6-F0AD-89E58B8A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8B634-CF4A-7DAD-A7BE-C045F23F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Feedback </a:t>
            </a:r>
            <a:r>
              <a:rPr lang="nb-NO" dirty="0" err="1"/>
              <a:t>Vertex</a:t>
            </a:r>
            <a:r>
              <a:rPr lang="nb-NO" dirty="0"/>
              <a:t> Set … in </a:t>
            </a:r>
            <a:r>
              <a:rPr lang="nb-NO" dirty="0" err="1"/>
              <a:t>Tournaments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BA279-5124-80FD-CBBD-BC7ED740C995}"/>
              </a:ext>
            </a:extLst>
          </p:cNvPr>
          <p:cNvSpPr txBox="1"/>
          <p:nvPr/>
        </p:nvSpPr>
        <p:spPr>
          <a:xfrm>
            <a:off x="1663823" y="1700808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2060"/>
                </a:solidFill>
              </a:rPr>
              <a:t>In: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497E0-7B95-B6EB-23D8-E95D0DD1D52E}"/>
              </a:ext>
            </a:extLst>
          </p:cNvPr>
          <p:cNvSpPr txBox="1"/>
          <p:nvPr/>
        </p:nvSpPr>
        <p:spPr>
          <a:xfrm>
            <a:off x="2719073" y="1700808"/>
            <a:ext cx="3717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Tournament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G</a:t>
            </a:r>
            <a:r>
              <a:rPr lang="nb-NO" sz="2800" dirty="0"/>
              <a:t>, </a:t>
            </a:r>
            <a:r>
              <a:rPr lang="nb-NO" sz="2800" dirty="0" err="1"/>
              <a:t>integer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42A4C-1FAF-739F-C9F5-D03395FCE7F9}"/>
              </a:ext>
            </a:extLst>
          </p:cNvPr>
          <p:cNvSpPr txBox="1"/>
          <p:nvPr/>
        </p:nvSpPr>
        <p:spPr>
          <a:xfrm>
            <a:off x="656549" y="2348880"/>
            <a:ext cx="164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>
                <a:solidFill>
                  <a:srgbClr val="002060"/>
                </a:solidFill>
              </a:rPr>
              <a:t>Question</a:t>
            </a:r>
            <a:r>
              <a:rPr lang="nb-NO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44057-8D81-A510-ACF8-55C29E8099F1}"/>
              </a:ext>
            </a:extLst>
          </p:cNvPr>
          <p:cNvSpPr txBox="1"/>
          <p:nvPr/>
        </p:nvSpPr>
        <p:spPr>
          <a:xfrm>
            <a:off x="2726023" y="2348880"/>
            <a:ext cx="606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Does</a:t>
            </a:r>
            <a:r>
              <a:rPr lang="nb-NO" sz="2800" dirty="0"/>
              <a:t> </a:t>
            </a:r>
            <a:r>
              <a:rPr lang="nb-NO" sz="2800" dirty="0" err="1"/>
              <a:t>there</a:t>
            </a:r>
            <a:r>
              <a:rPr lang="nb-NO" sz="2800" dirty="0"/>
              <a:t> </a:t>
            </a:r>
            <a:r>
              <a:rPr lang="nb-NO" sz="2800" dirty="0" err="1"/>
              <a:t>exist</a:t>
            </a:r>
            <a:r>
              <a:rPr lang="nb-NO" sz="2800" dirty="0"/>
              <a:t> a </a:t>
            </a:r>
            <a:r>
              <a:rPr lang="nb-NO" sz="2800" dirty="0" err="1"/>
              <a:t>vertex</a:t>
            </a:r>
            <a:r>
              <a:rPr lang="nb-NO" sz="2800" dirty="0"/>
              <a:t> </a:t>
            </a:r>
            <a:r>
              <a:rPr lang="nb-NO" sz="2800" dirty="0" err="1"/>
              <a:t>set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  <a:r>
              <a:rPr lang="nb-NO" sz="2800" dirty="0"/>
              <a:t> </a:t>
            </a:r>
            <a:r>
              <a:rPr lang="nb-NO" sz="2800" dirty="0" err="1"/>
              <a:t>such</a:t>
            </a:r>
            <a:r>
              <a:rPr lang="nb-NO" sz="2800" dirty="0"/>
              <a:t> </a:t>
            </a:r>
            <a:r>
              <a:rPr lang="nb-NO" sz="2800" dirty="0" err="1"/>
              <a:t>that</a:t>
            </a:r>
            <a:r>
              <a:rPr lang="nb-NO" sz="2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523226-B75D-26AE-71D1-14D864B6A570}"/>
                  </a:ext>
                </a:extLst>
              </p:cNvPr>
              <p:cNvSpPr txBox="1"/>
              <p:nvPr/>
            </p:nvSpPr>
            <p:spPr>
              <a:xfrm>
                <a:off x="3968368" y="3157693"/>
                <a:ext cx="11160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|S|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k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368" y="3157693"/>
                <a:ext cx="1116011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8743" t="-10526" r="-7650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3CD8789-BA6E-6E75-E241-97D48DAFAEBA}"/>
              </a:ext>
            </a:extLst>
          </p:cNvPr>
          <p:cNvSpPr txBox="1"/>
          <p:nvPr/>
        </p:nvSpPr>
        <p:spPr>
          <a:xfrm>
            <a:off x="4067944" y="3750131"/>
            <a:ext cx="251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G – S </a:t>
            </a:r>
            <a:r>
              <a:rPr lang="nb-NO" sz="2400" dirty="0"/>
              <a:t>has </a:t>
            </a:r>
            <a:r>
              <a:rPr lang="nb-NO" sz="2400" dirty="0" err="1"/>
              <a:t>no</a:t>
            </a:r>
            <a:r>
              <a:rPr lang="nb-NO" sz="2400" dirty="0"/>
              <a:t> </a:t>
            </a:r>
            <a:r>
              <a:rPr lang="nb-NO" sz="2400" dirty="0" err="1"/>
              <a:t>cycles</a:t>
            </a:r>
            <a:endParaRPr lang="nb-NO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99BD82-8F73-1A17-15DD-B009A2B7ED2F}"/>
              </a:ext>
            </a:extLst>
          </p:cNvPr>
          <p:cNvSpPr/>
          <p:nvPr/>
        </p:nvSpPr>
        <p:spPr>
          <a:xfrm>
            <a:off x="1152886" y="458112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6EA3CF-0A23-5EB0-254D-A75FF46D08D6}"/>
              </a:ext>
            </a:extLst>
          </p:cNvPr>
          <p:cNvSpPr/>
          <p:nvPr/>
        </p:nvSpPr>
        <p:spPr>
          <a:xfrm>
            <a:off x="1547664" y="530120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AF54E3-6C33-F7BE-0953-0FDF2653A8B3}"/>
              </a:ext>
            </a:extLst>
          </p:cNvPr>
          <p:cNvSpPr/>
          <p:nvPr/>
        </p:nvSpPr>
        <p:spPr>
          <a:xfrm>
            <a:off x="2411760" y="5301208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25C515-1540-8AE6-CEDF-C21A0F1B3F63}"/>
              </a:ext>
            </a:extLst>
          </p:cNvPr>
          <p:cNvSpPr/>
          <p:nvPr/>
        </p:nvSpPr>
        <p:spPr>
          <a:xfrm>
            <a:off x="2771800" y="458112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8CD671-D395-8F83-A220-90B8AF35728B}"/>
              </a:ext>
            </a:extLst>
          </p:cNvPr>
          <p:cNvSpPr/>
          <p:nvPr/>
        </p:nvSpPr>
        <p:spPr>
          <a:xfrm>
            <a:off x="1979712" y="4005064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7CC704-0733-2516-2C55-00CEFB71DB6A}"/>
              </a:ext>
            </a:extLst>
          </p:cNvPr>
          <p:cNvCxnSpPr>
            <a:stCxn id="11" idx="1"/>
            <a:endCxn id="10" idx="4"/>
          </p:cNvCxnSpPr>
          <p:nvPr/>
        </p:nvCxnSpPr>
        <p:spPr>
          <a:xfrm flipH="1" flipV="1">
            <a:off x="1332906" y="4941168"/>
            <a:ext cx="267485" cy="41276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77B30B-5CDD-B48E-213E-F6828E77B979}"/>
              </a:ext>
            </a:extLst>
          </p:cNvPr>
          <p:cNvCxnSpPr>
            <a:stCxn id="10" idx="7"/>
            <a:endCxn id="14" idx="2"/>
          </p:cNvCxnSpPr>
          <p:nvPr/>
        </p:nvCxnSpPr>
        <p:spPr>
          <a:xfrm flipV="1">
            <a:off x="1460199" y="4185084"/>
            <a:ext cx="519513" cy="44877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D61C2F-A9A0-6467-81E7-2CB9FF442A35}"/>
              </a:ext>
            </a:extLst>
          </p:cNvPr>
          <p:cNvCxnSpPr>
            <a:stCxn id="14" idx="6"/>
            <a:endCxn id="13" idx="1"/>
          </p:cNvCxnSpPr>
          <p:nvPr/>
        </p:nvCxnSpPr>
        <p:spPr>
          <a:xfrm>
            <a:off x="2339752" y="4185084"/>
            <a:ext cx="484775" cy="44877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8A9CBB-311A-3783-9B14-765C11601189}"/>
              </a:ext>
            </a:extLst>
          </p:cNvPr>
          <p:cNvCxnSpPr>
            <a:stCxn id="12" idx="0"/>
            <a:endCxn id="14" idx="4"/>
          </p:cNvCxnSpPr>
          <p:nvPr/>
        </p:nvCxnSpPr>
        <p:spPr>
          <a:xfrm flipH="1" flipV="1">
            <a:off x="2159732" y="4365104"/>
            <a:ext cx="432048" cy="93610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14BC41-5198-68E5-B0DE-0B98B1BDA1F4}"/>
              </a:ext>
            </a:extLst>
          </p:cNvPr>
          <p:cNvCxnSpPr>
            <a:stCxn id="14" idx="4"/>
            <a:endCxn id="11" idx="0"/>
          </p:cNvCxnSpPr>
          <p:nvPr/>
        </p:nvCxnSpPr>
        <p:spPr>
          <a:xfrm flipH="1">
            <a:off x="1727684" y="4365104"/>
            <a:ext cx="432048" cy="93610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0CCADA-A813-EDAC-A6A2-BF96EF021E38}"/>
              </a:ext>
            </a:extLst>
          </p:cNvPr>
          <p:cNvCxnSpPr>
            <a:stCxn id="10" idx="5"/>
            <a:endCxn id="12" idx="1"/>
          </p:cNvCxnSpPr>
          <p:nvPr/>
        </p:nvCxnSpPr>
        <p:spPr>
          <a:xfrm>
            <a:off x="1460199" y="4888441"/>
            <a:ext cx="1004288" cy="46549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5F44CC9-C135-16D5-891D-3323138AB589}"/>
              </a:ext>
            </a:extLst>
          </p:cNvPr>
          <p:cNvSpPr txBox="1"/>
          <p:nvPr/>
        </p:nvSpPr>
        <p:spPr>
          <a:xfrm>
            <a:off x="4870807" y="4983559"/>
            <a:ext cx="270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Feedback </a:t>
            </a:r>
            <a:r>
              <a:rPr lang="nb-NO" sz="2400" dirty="0" err="1"/>
              <a:t>Vertex</a:t>
            </a:r>
            <a:r>
              <a:rPr lang="nb-NO" sz="2400" dirty="0"/>
              <a:t> Set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A4E117-AC27-B3A5-AACA-C7DC48CA5421}"/>
              </a:ext>
            </a:extLst>
          </p:cNvPr>
          <p:cNvCxnSpPr>
            <a:stCxn id="21" idx="0"/>
          </p:cNvCxnSpPr>
          <p:nvPr/>
        </p:nvCxnSpPr>
        <p:spPr>
          <a:xfrm flipH="1" flipV="1">
            <a:off x="5446872" y="4335487"/>
            <a:ext cx="776710" cy="64807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510E99-82E4-BACB-FF26-D413B36F63D9}"/>
              </a:ext>
            </a:extLst>
          </p:cNvPr>
          <p:cNvSpPr txBox="1"/>
          <p:nvPr/>
        </p:nvSpPr>
        <p:spPr>
          <a:xfrm>
            <a:off x="6684351" y="3148225"/>
            <a:ext cx="2107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smallest</a:t>
            </a:r>
            <a:r>
              <a:rPr lang="nb-NO" sz="2400" dirty="0"/>
              <a:t> </a:t>
            </a:r>
            <a:r>
              <a:rPr lang="nb-NO" sz="2400" dirty="0" err="1"/>
              <a:t>size</a:t>
            </a:r>
            <a:endParaRPr lang="nb-NO" sz="24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86D744-3E47-DAAD-3111-CDFA22BDD848}"/>
              </a:ext>
            </a:extLst>
          </p:cNvPr>
          <p:cNvCxnSpPr/>
          <p:nvPr/>
        </p:nvCxnSpPr>
        <p:spPr>
          <a:xfrm flipH="1" flipV="1">
            <a:off x="5148064" y="3379058"/>
            <a:ext cx="1431401" cy="9467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E10799E-9DC3-BBAF-5474-B5F5ADC53411}"/>
              </a:ext>
            </a:extLst>
          </p:cNvPr>
          <p:cNvCxnSpPr>
            <a:stCxn id="10" idx="6"/>
            <a:endCxn id="13" idx="2"/>
          </p:cNvCxnSpPr>
          <p:nvPr/>
        </p:nvCxnSpPr>
        <p:spPr>
          <a:xfrm>
            <a:off x="1512926" y="4761148"/>
            <a:ext cx="1258874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660B3C-68CE-4F09-B0D7-FB924ABB0BFF}"/>
              </a:ext>
            </a:extLst>
          </p:cNvPr>
          <p:cNvCxnSpPr>
            <a:stCxn id="12" idx="7"/>
            <a:endCxn id="13" idx="4"/>
          </p:cNvCxnSpPr>
          <p:nvPr/>
        </p:nvCxnSpPr>
        <p:spPr>
          <a:xfrm flipV="1">
            <a:off x="2719073" y="4941168"/>
            <a:ext cx="232747" cy="412767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6E1F698-1265-0D12-D9EF-4E248380CBAE}"/>
              </a:ext>
            </a:extLst>
          </p:cNvPr>
          <p:cNvCxnSpPr>
            <a:stCxn id="11" idx="6"/>
            <a:endCxn id="12" idx="2"/>
          </p:cNvCxnSpPr>
          <p:nvPr/>
        </p:nvCxnSpPr>
        <p:spPr>
          <a:xfrm>
            <a:off x="1907704" y="5481228"/>
            <a:ext cx="504056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7F2F7AB-0C61-4023-C96F-925172F44464}"/>
              </a:ext>
            </a:extLst>
          </p:cNvPr>
          <p:cNvCxnSpPr>
            <a:stCxn id="11" idx="7"/>
            <a:endCxn id="13" idx="3"/>
          </p:cNvCxnSpPr>
          <p:nvPr/>
        </p:nvCxnSpPr>
        <p:spPr>
          <a:xfrm flipV="1">
            <a:off x="1854977" y="4888441"/>
            <a:ext cx="969550" cy="46549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3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2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45B90B3-367B-2E2E-F125-EA63E84163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Time for Min-Cut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7E5268F-41C3-5A29-6EB4-5E8D8CA8FF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Ford-Fulkerson: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O(|E| flow)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In our case: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he-IL" altLang="en-US" i="1" dirty="0">
                <a:latin typeface="Times New Roman" panose="02020603050405020304" pitchFamily="18" charset="0"/>
              </a:rPr>
              <a:t>  </a:t>
            </a:r>
            <a:r>
              <a:rPr lang="en-US" altLang="en-US" i="1" dirty="0">
                <a:latin typeface="Times New Roman" panose="02020603050405020304" pitchFamily="18" charset="0"/>
              </a:rPr>
              <a:t>     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max flow ≤ n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chemeClr val="folHlink"/>
              </a:solidFill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so:</a:t>
            </a:r>
            <a:r>
              <a:rPr lang="en-US" altLang="en-US" i="1" dirty="0">
                <a:latin typeface="Times New Roman" panose="02020603050405020304" pitchFamily="18" charset="0"/>
              </a:rPr>
              <a:t>                        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O(n² |</a:t>
            </a:r>
            <a:r>
              <a:rPr lang="en-US" altLang="en-US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E|n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</a:rPr>
              <a:t>) = O(n² n³)</a:t>
            </a:r>
          </a:p>
          <a:p>
            <a:pPr algn="l" rtl="0">
              <a:lnSpc>
                <a:spcPct val="90000"/>
              </a:lnSpc>
              <a:buFontTx/>
              <a:buNone/>
            </a:pPr>
            <a:endParaRPr lang="en-US" altLang="en-US" i="1" dirty="0">
              <a:latin typeface="Times New Roman" panose="02020603050405020304" pitchFamily="18" charset="0"/>
            </a:endParaRPr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folHlink"/>
                </a:solidFill>
              </a:rPr>
              <a:t>This can be improved.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Feedback </a:t>
            </a:r>
            <a:r>
              <a:rPr lang="nb-NO" dirty="0" err="1"/>
              <a:t>Vertex</a:t>
            </a:r>
            <a:r>
              <a:rPr lang="nb-NO" dirty="0"/>
              <a:t> Set … in </a:t>
            </a:r>
            <a:r>
              <a:rPr lang="nb-NO" dirty="0" err="1"/>
              <a:t>Tournaments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1663823" y="1700808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rgbClr val="002060"/>
                </a:solidFill>
              </a:rPr>
              <a:t>In: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9073" y="1700808"/>
            <a:ext cx="3717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Tournament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G</a:t>
            </a:r>
            <a:r>
              <a:rPr lang="nb-NO" sz="2800" dirty="0"/>
              <a:t>, </a:t>
            </a:r>
            <a:r>
              <a:rPr lang="nb-NO" sz="2800" dirty="0" err="1"/>
              <a:t>integer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6549" y="2348880"/>
            <a:ext cx="164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>
                <a:solidFill>
                  <a:srgbClr val="002060"/>
                </a:solidFill>
              </a:rPr>
              <a:t>Question</a:t>
            </a:r>
            <a:r>
              <a:rPr lang="nb-NO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6023" y="2348880"/>
            <a:ext cx="606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Does</a:t>
            </a:r>
            <a:r>
              <a:rPr lang="nb-NO" sz="2800" dirty="0"/>
              <a:t> </a:t>
            </a:r>
            <a:r>
              <a:rPr lang="nb-NO" sz="2800" dirty="0" err="1"/>
              <a:t>there</a:t>
            </a:r>
            <a:r>
              <a:rPr lang="nb-NO" sz="2800" dirty="0"/>
              <a:t> </a:t>
            </a:r>
            <a:r>
              <a:rPr lang="nb-NO" sz="2800" dirty="0" err="1"/>
              <a:t>exist</a:t>
            </a:r>
            <a:r>
              <a:rPr lang="nb-NO" sz="2800" dirty="0"/>
              <a:t> a </a:t>
            </a:r>
            <a:r>
              <a:rPr lang="nb-NO" sz="2800" dirty="0" err="1"/>
              <a:t>vertex</a:t>
            </a:r>
            <a:r>
              <a:rPr lang="nb-NO" sz="2800" dirty="0"/>
              <a:t> </a:t>
            </a:r>
            <a:r>
              <a:rPr lang="nb-NO" sz="2800" dirty="0" err="1"/>
              <a:t>set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  <a:r>
              <a:rPr lang="nb-NO" sz="2800" dirty="0"/>
              <a:t> </a:t>
            </a:r>
            <a:r>
              <a:rPr lang="nb-NO" sz="2800" dirty="0" err="1"/>
              <a:t>such</a:t>
            </a:r>
            <a:r>
              <a:rPr lang="nb-NO" sz="2800" dirty="0"/>
              <a:t> </a:t>
            </a:r>
            <a:r>
              <a:rPr lang="nb-NO" sz="2800" dirty="0" err="1"/>
              <a:t>that</a:t>
            </a:r>
            <a:r>
              <a:rPr lang="nb-NO" sz="2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68368" y="3157693"/>
                <a:ext cx="11160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|S|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k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368" y="3157693"/>
                <a:ext cx="1116011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8743" t="-10526" r="-7650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067944" y="3750131"/>
            <a:ext cx="2511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G – S </a:t>
            </a:r>
            <a:r>
              <a:rPr lang="nb-NO" sz="2400" dirty="0"/>
              <a:t>has </a:t>
            </a:r>
            <a:r>
              <a:rPr lang="nb-NO" sz="2400" dirty="0" err="1"/>
              <a:t>no</a:t>
            </a:r>
            <a:r>
              <a:rPr lang="nb-NO" sz="2400" dirty="0"/>
              <a:t> </a:t>
            </a:r>
            <a:r>
              <a:rPr lang="nb-NO" sz="2400" dirty="0" err="1"/>
              <a:t>cycles</a:t>
            </a:r>
            <a:endParaRPr lang="nb-NO" sz="2400" dirty="0"/>
          </a:p>
        </p:txBody>
      </p:sp>
      <p:sp>
        <p:nvSpPr>
          <p:cNvPr id="10" name="Oval 9"/>
          <p:cNvSpPr/>
          <p:nvPr/>
        </p:nvSpPr>
        <p:spPr>
          <a:xfrm>
            <a:off x="1152886" y="458112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1547664" y="530120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2411760" y="5301208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</a:t>
            </a:r>
          </a:p>
        </p:txBody>
      </p:sp>
      <p:sp>
        <p:nvSpPr>
          <p:cNvPr id="13" name="Oval 12"/>
          <p:cNvSpPr/>
          <p:nvPr/>
        </p:nvSpPr>
        <p:spPr>
          <a:xfrm>
            <a:off x="2771800" y="458112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</a:t>
            </a:r>
          </a:p>
        </p:txBody>
      </p:sp>
      <p:sp>
        <p:nvSpPr>
          <p:cNvPr id="14" name="Oval 13"/>
          <p:cNvSpPr/>
          <p:nvPr/>
        </p:nvSpPr>
        <p:spPr>
          <a:xfrm>
            <a:off x="1979712" y="4005064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</a:t>
            </a:r>
          </a:p>
        </p:txBody>
      </p:sp>
      <p:cxnSp>
        <p:nvCxnSpPr>
          <p:cNvPr id="15" name="Straight Arrow Connector 14"/>
          <p:cNvCxnSpPr>
            <a:stCxn id="11" idx="1"/>
            <a:endCxn id="10" idx="4"/>
          </p:cNvCxnSpPr>
          <p:nvPr/>
        </p:nvCxnSpPr>
        <p:spPr>
          <a:xfrm flipH="1" flipV="1">
            <a:off x="1332906" y="4941168"/>
            <a:ext cx="267485" cy="41276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7"/>
            <a:endCxn id="14" idx="2"/>
          </p:cNvCxnSpPr>
          <p:nvPr/>
        </p:nvCxnSpPr>
        <p:spPr>
          <a:xfrm flipV="1">
            <a:off x="1460199" y="4185084"/>
            <a:ext cx="519513" cy="44877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6"/>
            <a:endCxn id="13" idx="1"/>
          </p:cNvCxnSpPr>
          <p:nvPr/>
        </p:nvCxnSpPr>
        <p:spPr>
          <a:xfrm>
            <a:off x="2339752" y="4185084"/>
            <a:ext cx="484775" cy="44877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  <a:endCxn id="14" idx="4"/>
          </p:cNvCxnSpPr>
          <p:nvPr/>
        </p:nvCxnSpPr>
        <p:spPr>
          <a:xfrm flipH="1" flipV="1">
            <a:off x="2159732" y="4365104"/>
            <a:ext cx="432048" cy="93610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4"/>
            <a:endCxn id="11" idx="0"/>
          </p:cNvCxnSpPr>
          <p:nvPr/>
        </p:nvCxnSpPr>
        <p:spPr>
          <a:xfrm flipH="1">
            <a:off x="1727684" y="4365104"/>
            <a:ext cx="432048" cy="93610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5"/>
            <a:endCxn id="12" idx="1"/>
          </p:cNvCxnSpPr>
          <p:nvPr/>
        </p:nvCxnSpPr>
        <p:spPr>
          <a:xfrm>
            <a:off x="1460199" y="4888441"/>
            <a:ext cx="1004288" cy="46549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70807" y="4983559"/>
            <a:ext cx="2705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Feedback </a:t>
            </a:r>
            <a:r>
              <a:rPr lang="nb-NO" sz="2400" dirty="0" err="1"/>
              <a:t>Vertex</a:t>
            </a:r>
            <a:r>
              <a:rPr lang="nb-NO" sz="2400" dirty="0"/>
              <a:t> Set</a:t>
            </a:r>
          </a:p>
        </p:txBody>
      </p:sp>
      <p:cxnSp>
        <p:nvCxnSpPr>
          <p:cNvPr id="23" name="Straight Arrow Connector 22"/>
          <p:cNvCxnSpPr>
            <a:stCxn id="21" idx="0"/>
          </p:cNvCxnSpPr>
          <p:nvPr/>
        </p:nvCxnSpPr>
        <p:spPr>
          <a:xfrm flipH="1" flipV="1">
            <a:off x="5446872" y="4335487"/>
            <a:ext cx="776710" cy="648072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84351" y="3148225"/>
            <a:ext cx="2107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smallest</a:t>
            </a:r>
            <a:r>
              <a:rPr lang="nb-NO" sz="2400" dirty="0"/>
              <a:t> </a:t>
            </a:r>
            <a:r>
              <a:rPr lang="nb-NO" sz="2400" dirty="0" err="1"/>
              <a:t>size</a:t>
            </a:r>
            <a:endParaRPr lang="nb-NO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148064" y="3379058"/>
            <a:ext cx="1431401" cy="9467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6"/>
            <a:endCxn id="13" idx="2"/>
          </p:cNvCxnSpPr>
          <p:nvPr/>
        </p:nvCxnSpPr>
        <p:spPr>
          <a:xfrm>
            <a:off x="1512926" y="4761148"/>
            <a:ext cx="1258874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2" idx="7"/>
            <a:endCxn id="13" idx="4"/>
          </p:cNvCxnSpPr>
          <p:nvPr/>
        </p:nvCxnSpPr>
        <p:spPr>
          <a:xfrm flipV="1">
            <a:off x="2719073" y="4941168"/>
            <a:ext cx="232747" cy="412767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6"/>
            <a:endCxn id="12" idx="2"/>
          </p:cNvCxnSpPr>
          <p:nvPr/>
        </p:nvCxnSpPr>
        <p:spPr>
          <a:xfrm>
            <a:off x="1907704" y="5481228"/>
            <a:ext cx="504056" cy="0"/>
          </a:xfrm>
          <a:prstGeom prst="straightConnector1">
            <a:avLst/>
          </a:prstGeom>
          <a:ln w="28575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1" idx="7"/>
            <a:endCxn id="13" idx="3"/>
          </p:cNvCxnSpPr>
          <p:nvPr/>
        </p:nvCxnSpPr>
        <p:spPr>
          <a:xfrm flipV="1">
            <a:off x="1854977" y="4888441"/>
            <a:ext cx="969550" cy="465494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2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21" grpId="0"/>
      <p:bldP spid="2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Known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FVST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499592"/>
            <a:ext cx="1808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NP</a:t>
            </a:r>
            <a:r>
              <a:rPr lang="nb-NO" sz="2400" dirty="0"/>
              <a:t>-</a:t>
            </a:r>
            <a:r>
              <a:rPr lang="nb-NO" sz="2400" dirty="0" err="1"/>
              <a:t>complete</a:t>
            </a:r>
            <a:endParaRPr lang="nb-NO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44030" y="2204864"/>
            <a:ext cx="4557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Next</a:t>
            </a:r>
            <a:r>
              <a:rPr lang="nb-NO" sz="2400" dirty="0"/>
              <a:t> slide: simple </a:t>
            </a:r>
            <a:r>
              <a:rPr lang="nb-NO" sz="2400" dirty="0">
                <a:solidFill>
                  <a:srgbClr val="C00000"/>
                </a:solidFill>
              </a:rPr>
              <a:t>3</a:t>
            </a:r>
            <a:r>
              <a:rPr lang="nb-NO" sz="2400" dirty="0"/>
              <a:t>-Approximation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1131" y="2895327"/>
            <a:ext cx="6043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70C0"/>
                </a:solidFill>
              </a:rPr>
              <a:t>Cai</a:t>
            </a:r>
            <a:r>
              <a:rPr lang="nb-NO" sz="2400" b="1" dirty="0">
                <a:solidFill>
                  <a:srgbClr val="0070C0"/>
                </a:solidFill>
              </a:rPr>
              <a:t>, Deng and Zhang, 2000: </a:t>
            </a:r>
            <a:r>
              <a:rPr lang="nb-NO" sz="2400" dirty="0">
                <a:solidFill>
                  <a:srgbClr val="C00000"/>
                </a:solidFill>
              </a:rPr>
              <a:t>2.5</a:t>
            </a:r>
            <a:r>
              <a:rPr lang="nb-NO" sz="2400" dirty="0"/>
              <a:t>-approximation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758" y="3645024"/>
            <a:ext cx="3814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 err="1">
                <a:solidFill>
                  <a:srgbClr val="0070C0"/>
                </a:solidFill>
              </a:rPr>
              <a:t>Mnich</a:t>
            </a:r>
            <a:r>
              <a:rPr lang="nb-NO" sz="2400" b="1" dirty="0">
                <a:solidFill>
                  <a:srgbClr val="0070C0"/>
                </a:solidFill>
              </a:rPr>
              <a:t>, </a:t>
            </a:r>
            <a:r>
              <a:rPr lang="nb-NO" sz="2400" b="1" dirty="0" err="1">
                <a:solidFill>
                  <a:srgbClr val="0070C0"/>
                </a:solidFill>
              </a:rPr>
              <a:t>Vassilevska</a:t>
            </a:r>
            <a:r>
              <a:rPr lang="nb-NO" sz="2400" b="1" dirty="0">
                <a:solidFill>
                  <a:srgbClr val="0070C0"/>
                </a:solidFill>
              </a:rPr>
              <a:t> Williams </a:t>
            </a:r>
          </a:p>
          <a:p>
            <a:pPr algn="ctr"/>
            <a:r>
              <a:rPr lang="nb-NO" sz="2400" b="1" dirty="0">
                <a:solidFill>
                  <a:srgbClr val="0070C0"/>
                </a:solidFill>
              </a:rPr>
              <a:t>and </a:t>
            </a:r>
            <a:r>
              <a:rPr lang="nb-NO" sz="2400" b="1" dirty="0" err="1">
                <a:solidFill>
                  <a:srgbClr val="0070C0"/>
                </a:solidFill>
              </a:rPr>
              <a:t>Vegh</a:t>
            </a:r>
            <a:r>
              <a:rPr lang="nb-NO" sz="2400" b="1" dirty="0">
                <a:solidFill>
                  <a:srgbClr val="0070C0"/>
                </a:solidFill>
              </a:rPr>
              <a:t>, 2016: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9111" y="4122557"/>
            <a:ext cx="342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No </a:t>
            </a:r>
            <a:r>
              <a:rPr lang="nb-NO" sz="2400" dirty="0">
                <a:solidFill>
                  <a:srgbClr val="C00000"/>
                </a:solidFill>
              </a:rPr>
              <a:t>1.9999</a:t>
            </a:r>
            <a:r>
              <a:rPr lang="nb-NO" sz="2400" dirty="0"/>
              <a:t> </a:t>
            </a:r>
            <a:r>
              <a:rPr lang="nb-NO" sz="2400" dirty="0" err="1"/>
              <a:t>assuming</a:t>
            </a:r>
            <a:r>
              <a:rPr lang="nb-NO" sz="2400" dirty="0"/>
              <a:t> UGC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3671761"/>
            <a:ext cx="2673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2.33</a:t>
            </a:r>
            <a:r>
              <a:rPr lang="nb-NO" sz="2400" dirty="0"/>
              <a:t>-approximation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4248" y="4854351"/>
            <a:ext cx="206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Clever</a:t>
            </a:r>
            <a:r>
              <a:rPr lang="nb-NO" sz="2400" dirty="0"/>
              <a:t> LP </a:t>
            </a:r>
            <a:r>
              <a:rPr lang="nb-NO" sz="2400" dirty="0" err="1"/>
              <a:t>stuff</a:t>
            </a:r>
            <a:r>
              <a:rPr lang="nb-NO" sz="2400" dirty="0"/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185" y="5488970"/>
            <a:ext cx="225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-approximation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0" y="5001425"/>
            <a:ext cx="297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LMMPP</a:t>
            </a:r>
            <a:r>
              <a:rPr lang="nb-NO" sz="2400" b="1" dirty="0">
                <a:solidFill>
                  <a:srgbClr val="FF0000"/>
                </a:solidFill>
              </a:rPr>
              <a:t>S</a:t>
            </a:r>
            <a:r>
              <a:rPr lang="nb-NO" sz="2400" b="1">
                <a:solidFill>
                  <a:srgbClr val="0070C0"/>
                </a:solidFill>
              </a:rPr>
              <a:t>, SODA </a:t>
            </a:r>
            <a:r>
              <a:rPr lang="nb-NO" sz="2400" b="1" dirty="0">
                <a:solidFill>
                  <a:srgbClr val="0070C0"/>
                </a:solidFill>
              </a:rPr>
              <a:t>2020: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7864" y="5271164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Will </a:t>
            </a:r>
            <a:r>
              <a:rPr lang="nb-NO" sz="2400" dirty="0" err="1"/>
              <a:t>see</a:t>
            </a:r>
            <a:r>
              <a:rPr lang="nb-NO" sz="2400" dirty="0"/>
              <a:t> </a:t>
            </a:r>
            <a:r>
              <a:rPr lang="nb-NO" sz="2400" dirty="0" err="1"/>
              <a:t>soon</a:t>
            </a:r>
            <a:r>
              <a:rPr lang="nb-NO" sz="2400" dirty="0"/>
              <a:t>!</a:t>
            </a:r>
          </a:p>
        </p:txBody>
      </p:sp>
      <p:sp>
        <p:nvSpPr>
          <p:cNvPr id="3" name="Freeform 2"/>
          <p:cNvSpPr/>
          <p:nvPr/>
        </p:nvSpPr>
        <p:spPr>
          <a:xfrm>
            <a:off x="7470475" y="3718752"/>
            <a:ext cx="1019098" cy="1155173"/>
          </a:xfrm>
          <a:custGeom>
            <a:avLst/>
            <a:gdLst>
              <a:gd name="connsiteX0" fmla="*/ 353683 w 1019098"/>
              <a:gd name="connsiteY0" fmla="*/ 1155173 h 1155173"/>
              <a:gd name="connsiteX1" fmla="*/ 1000665 w 1019098"/>
              <a:gd name="connsiteY1" fmla="*/ 741105 h 1155173"/>
              <a:gd name="connsiteX2" fmla="*/ 767751 w 1019098"/>
              <a:gd name="connsiteY2" fmla="*/ 42365 h 1155173"/>
              <a:gd name="connsiteX3" fmla="*/ 0 w 1019098"/>
              <a:gd name="connsiteY3" fmla="*/ 137256 h 115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098" h="1155173">
                <a:moveTo>
                  <a:pt x="353683" y="1155173"/>
                </a:moveTo>
                <a:cubicBezTo>
                  <a:pt x="642668" y="1040873"/>
                  <a:pt x="931654" y="926573"/>
                  <a:pt x="1000665" y="741105"/>
                </a:cubicBezTo>
                <a:cubicBezTo>
                  <a:pt x="1069676" y="555637"/>
                  <a:pt x="934528" y="143006"/>
                  <a:pt x="767751" y="42365"/>
                </a:cubicBezTo>
                <a:cubicBezTo>
                  <a:pt x="600974" y="-58276"/>
                  <a:pt x="300487" y="39490"/>
                  <a:pt x="0" y="137256"/>
                </a:cubicBezTo>
              </a:path>
            </a:pathLst>
          </a:custGeom>
          <a:noFill/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53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facts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Tournaments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451258" y="1857018"/>
            <a:ext cx="4048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 </a:t>
            </a:r>
            <a:r>
              <a:rPr lang="nb-NO" sz="2400" dirty="0" err="1"/>
              <a:t>tourament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G</a:t>
            </a:r>
            <a:r>
              <a:rPr lang="nb-NO" sz="2400" dirty="0"/>
              <a:t> </a:t>
            </a:r>
            <a:r>
              <a:rPr lang="nb-NO" sz="2400" dirty="0" err="1"/>
              <a:t>contains</a:t>
            </a:r>
            <a:r>
              <a:rPr lang="nb-NO" sz="2400" dirty="0"/>
              <a:t> a </a:t>
            </a:r>
            <a:r>
              <a:rPr lang="nb-NO" sz="2400" dirty="0" err="1"/>
              <a:t>cycle</a:t>
            </a:r>
            <a:endParaRPr lang="nb-NO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5253" y="2996951"/>
            <a:ext cx="273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G</a:t>
            </a:r>
            <a:r>
              <a:rPr lang="nb-NO" sz="2400" dirty="0"/>
              <a:t> </a:t>
            </a:r>
            <a:r>
              <a:rPr lang="nb-NO" sz="2400" dirty="0" err="1"/>
              <a:t>contains</a:t>
            </a:r>
            <a:r>
              <a:rPr lang="nb-NO" sz="2400" dirty="0"/>
              <a:t> a </a:t>
            </a:r>
            <a:r>
              <a:rPr lang="nb-NO" sz="2400" dirty="0" err="1"/>
              <a:t>triangle</a:t>
            </a:r>
            <a:endParaRPr lang="nb-N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19072" y="2289066"/>
                <a:ext cx="7729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4000" b="0" i="1" dirty="0" smtClean="0">
                          <a:solidFill>
                            <a:srgbClr val="C00000"/>
                          </a:solidFill>
                          <a:latin typeface="Cambria Math"/>
                        </a:rPr>
                        <m:t>↔</m:t>
                      </m:r>
                    </m:oMath>
                  </m:oMathPara>
                </a14:m>
                <a:endParaRPr lang="nb-NO" sz="40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072" y="2289066"/>
                <a:ext cx="772968" cy="7078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1087632" y="4027538"/>
            <a:ext cx="2014191" cy="1294863"/>
          </a:xfrm>
          <a:custGeom>
            <a:avLst/>
            <a:gdLst>
              <a:gd name="connsiteX0" fmla="*/ 1373893 w 2014191"/>
              <a:gd name="connsiteY0" fmla="*/ 217022 h 1294863"/>
              <a:gd name="connsiteX1" fmla="*/ 752791 w 2014191"/>
              <a:gd name="connsiteY1" fmla="*/ 1361 h 1294863"/>
              <a:gd name="connsiteX2" fmla="*/ 28172 w 2014191"/>
              <a:gd name="connsiteY2" fmla="*/ 320539 h 1294863"/>
              <a:gd name="connsiteX3" fmla="*/ 321470 w 2014191"/>
              <a:gd name="connsiteY3" fmla="*/ 1226312 h 1294863"/>
              <a:gd name="connsiteX4" fmla="*/ 1891478 w 2014191"/>
              <a:gd name="connsiteY4" fmla="*/ 1148675 h 1294863"/>
              <a:gd name="connsiteX5" fmla="*/ 1856972 w 2014191"/>
              <a:gd name="connsiteY5" fmla="*/ 493067 h 1294863"/>
              <a:gd name="connsiteX6" fmla="*/ 1373893 w 2014191"/>
              <a:gd name="connsiteY6" fmla="*/ 217022 h 129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4191" h="1294863">
                <a:moveTo>
                  <a:pt x="1373893" y="217022"/>
                </a:moveTo>
                <a:cubicBezTo>
                  <a:pt x="1189863" y="135071"/>
                  <a:pt x="977078" y="-15892"/>
                  <a:pt x="752791" y="1361"/>
                </a:cubicBezTo>
                <a:cubicBezTo>
                  <a:pt x="528504" y="18614"/>
                  <a:pt x="100059" y="116380"/>
                  <a:pt x="28172" y="320539"/>
                </a:cubicBezTo>
                <a:cubicBezTo>
                  <a:pt x="-43715" y="524698"/>
                  <a:pt x="10919" y="1088289"/>
                  <a:pt x="321470" y="1226312"/>
                </a:cubicBezTo>
                <a:cubicBezTo>
                  <a:pt x="632021" y="1364335"/>
                  <a:pt x="1635561" y="1270883"/>
                  <a:pt x="1891478" y="1148675"/>
                </a:cubicBezTo>
                <a:cubicBezTo>
                  <a:pt x="2147395" y="1026467"/>
                  <a:pt x="1936048" y="645467"/>
                  <a:pt x="1856972" y="493067"/>
                </a:cubicBezTo>
                <a:cubicBezTo>
                  <a:pt x="1777897" y="340667"/>
                  <a:pt x="1557923" y="298973"/>
                  <a:pt x="1373893" y="217022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Isosceles Triangle 9"/>
          <p:cNvSpPr/>
          <p:nvPr/>
        </p:nvSpPr>
        <p:spPr>
          <a:xfrm rot="18469326">
            <a:off x="2195996" y="4080720"/>
            <a:ext cx="216024" cy="216024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Isosceles Triangle 10"/>
          <p:cNvSpPr/>
          <p:nvPr/>
        </p:nvSpPr>
        <p:spPr>
          <a:xfrm rot="5124874">
            <a:off x="1770436" y="5214389"/>
            <a:ext cx="216024" cy="216024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/>
          <p:cNvSpPr/>
          <p:nvPr/>
        </p:nvSpPr>
        <p:spPr>
          <a:xfrm>
            <a:off x="1016537" y="4809640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Oval 12"/>
          <p:cNvSpPr/>
          <p:nvPr/>
        </p:nvSpPr>
        <p:spPr>
          <a:xfrm>
            <a:off x="2195736" y="5085184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Oval 13"/>
          <p:cNvSpPr/>
          <p:nvPr/>
        </p:nvSpPr>
        <p:spPr>
          <a:xfrm>
            <a:off x="2915816" y="4653136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Oval 14"/>
          <p:cNvSpPr/>
          <p:nvPr/>
        </p:nvSpPr>
        <p:spPr>
          <a:xfrm>
            <a:off x="2555776" y="4149080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6" name="Oval 15"/>
          <p:cNvSpPr/>
          <p:nvPr/>
        </p:nvSpPr>
        <p:spPr>
          <a:xfrm>
            <a:off x="1619672" y="386104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Oval 16"/>
          <p:cNvSpPr/>
          <p:nvPr/>
        </p:nvSpPr>
        <p:spPr>
          <a:xfrm>
            <a:off x="971600" y="4221088"/>
            <a:ext cx="360040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19" name="Straight Arrow Connector 18"/>
          <p:cNvCxnSpPr>
            <a:stCxn id="13" idx="0"/>
            <a:endCxn id="15" idx="3"/>
          </p:cNvCxnSpPr>
          <p:nvPr/>
        </p:nvCxnSpPr>
        <p:spPr>
          <a:xfrm flipV="1">
            <a:off x="2375756" y="4456393"/>
            <a:ext cx="232747" cy="62879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4"/>
            <a:endCxn id="13" idx="7"/>
          </p:cNvCxnSpPr>
          <p:nvPr/>
        </p:nvCxnSpPr>
        <p:spPr>
          <a:xfrm flipH="1">
            <a:off x="2503049" y="4509120"/>
            <a:ext cx="232747" cy="628791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64088" y="2412176"/>
            <a:ext cx="2808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An </a:t>
            </a:r>
            <a:r>
              <a:rPr lang="nb-NO" sz="2400" dirty="0" err="1">
                <a:solidFill>
                  <a:srgbClr val="C00000"/>
                </a:solidFill>
              </a:rPr>
              <a:t>acyclic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/>
              <a:t>tourament</a:t>
            </a:r>
            <a:endParaRPr lang="nb-NO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644008" y="2996952"/>
            <a:ext cx="4352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has a </a:t>
            </a:r>
            <a:r>
              <a:rPr lang="nb-NO" sz="2400" dirty="0" err="1">
                <a:solidFill>
                  <a:srgbClr val="C00000"/>
                </a:solidFill>
              </a:rPr>
              <a:t>unique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topological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ordering</a:t>
            </a:r>
            <a:endParaRPr lang="nb-NO" sz="2400" dirty="0">
              <a:solidFill>
                <a:srgbClr val="0070C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590313" y="4021835"/>
            <a:ext cx="4230159" cy="1351381"/>
          </a:xfrm>
          <a:custGeom>
            <a:avLst/>
            <a:gdLst>
              <a:gd name="connsiteX0" fmla="*/ 1952198 w 4230159"/>
              <a:gd name="connsiteY0" fmla="*/ 365417 h 1351381"/>
              <a:gd name="connsiteX1" fmla="*/ 2676817 w 4230159"/>
              <a:gd name="connsiteY1" fmla="*/ 184262 h 1351381"/>
              <a:gd name="connsiteX2" fmla="*/ 3461821 w 4230159"/>
              <a:gd name="connsiteY2" fmla="*/ 28987 h 1351381"/>
              <a:gd name="connsiteX3" fmla="*/ 4220946 w 4230159"/>
              <a:gd name="connsiteY3" fmla="*/ 805364 h 1351381"/>
              <a:gd name="connsiteX4" fmla="*/ 3780998 w 4230159"/>
              <a:gd name="connsiteY4" fmla="*/ 1340202 h 1351381"/>
              <a:gd name="connsiteX5" fmla="*/ 2349014 w 4230159"/>
              <a:gd name="connsiteY5" fmla="*/ 1176300 h 1351381"/>
              <a:gd name="connsiteX6" fmla="*/ 761753 w 4230159"/>
              <a:gd name="connsiteY6" fmla="*/ 1271191 h 1351381"/>
              <a:gd name="connsiteX7" fmla="*/ 63014 w 4230159"/>
              <a:gd name="connsiteY7" fmla="*/ 883002 h 1351381"/>
              <a:gd name="connsiteX8" fmla="*/ 149278 w 4230159"/>
              <a:gd name="connsiteY8" fmla="*/ 115251 h 1351381"/>
              <a:gd name="connsiteX9" fmla="*/ 1089557 w 4230159"/>
              <a:gd name="connsiteY9" fmla="*/ 227395 h 1351381"/>
              <a:gd name="connsiteX10" fmla="*/ 1469119 w 4230159"/>
              <a:gd name="connsiteY10" fmla="*/ 425802 h 1351381"/>
              <a:gd name="connsiteX11" fmla="*/ 1952198 w 4230159"/>
              <a:gd name="connsiteY11" fmla="*/ 365417 h 13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0159" h="1351381">
                <a:moveTo>
                  <a:pt x="1952198" y="365417"/>
                </a:moveTo>
                <a:cubicBezTo>
                  <a:pt x="2153481" y="325160"/>
                  <a:pt x="2425213" y="240334"/>
                  <a:pt x="2676817" y="184262"/>
                </a:cubicBezTo>
                <a:cubicBezTo>
                  <a:pt x="2928421" y="128190"/>
                  <a:pt x="3204466" y="-74530"/>
                  <a:pt x="3461821" y="28987"/>
                </a:cubicBezTo>
                <a:cubicBezTo>
                  <a:pt x="3719176" y="132504"/>
                  <a:pt x="4167750" y="586828"/>
                  <a:pt x="4220946" y="805364"/>
                </a:cubicBezTo>
                <a:cubicBezTo>
                  <a:pt x="4274142" y="1023900"/>
                  <a:pt x="4092987" y="1278379"/>
                  <a:pt x="3780998" y="1340202"/>
                </a:cubicBezTo>
                <a:cubicBezTo>
                  <a:pt x="3469009" y="1402025"/>
                  <a:pt x="2852221" y="1187802"/>
                  <a:pt x="2349014" y="1176300"/>
                </a:cubicBezTo>
                <a:cubicBezTo>
                  <a:pt x="1845807" y="1164798"/>
                  <a:pt x="1142753" y="1320074"/>
                  <a:pt x="761753" y="1271191"/>
                </a:cubicBezTo>
                <a:cubicBezTo>
                  <a:pt x="380753" y="1222308"/>
                  <a:pt x="165093" y="1075659"/>
                  <a:pt x="63014" y="883002"/>
                </a:cubicBezTo>
                <a:cubicBezTo>
                  <a:pt x="-39065" y="690345"/>
                  <a:pt x="-21813" y="224519"/>
                  <a:pt x="149278" y="115251"/>
                </a:cubicBezTo>
                <a:cubicBezTo>
                  <a:pt x="320368" y="5983"/>
                  <a:pt x="869584" y="175637"/>
                  <a:pt x="1089557" y="227395"/>
                </a:cubicBezTo>
                <a:cubicBezTo>
                  <a:pt x="1309530" y="279153"/>
                  <a:pt x="1323908" y="401361"/>
                  <a:pt x="1469119" y="425802"/>
                </a:cubicBezTo>
                <a:cubicBezTo>
                  <a:pt x="1614330" y="450243"/>
                  <a:pt x="1750915" y="405674"/>
                  <a:pt x="1952198" y="36541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28143" y="4805018"/>
            <a:ext cx="3024336" cy="6521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/>
      <p:bldP spid="25" grpId="0"/>
      <p:bldP spid="2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C00000"/>
                </a:solidFill>
              </a:rPr>
              <a:t>3</a:t>
            </a:r>
            <a:r>
              <a:rPr lang="nb-NO" dirty="0"/>
              <a:t>-Approximation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27584" y="1556792"/>
                <a:ext cx="10150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</a:rPr>
                  <a:t>S := </a:t>
                </a:r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556792"/>
                <a:ext cx="1015021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12651" t="-10465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86436" y="1988840"/>
            <a:ext cx="5297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While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G – S </a:t>
            </a:r>
            <a:r>
              <a:rPr lang="nb-NO" sz="2800" dirty="0" err="1"/>
              <a:t>contains</a:t>
            </a:r>
            <a:r>
              <a:rPr lang="nb-NO" sz="2800" dirty="0"/>
              <a:t> a </a:t>
            </a:r>
            <a:r>
              <a:rPr lang="nb-NO" sz="2800" dirty="0" err="1"/>
              <a:t>triangle</a:t>
            </a:r>
            <a:r>
              <a:rPr lang="nb-NO" sz="2800" dirty="0"/>
              <a:t> </a:t>
            </a:r>
            <a:r>
              <a:rPr lang="nb-NO" sz="2800" dirty="0" err="1"/>
              <a:t>uvw</a:t>
            </a:r>
            <a:endParaRPr lang="nb-NO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236715" y="2420888"/>
            <a:ext cx="247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Add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{</a:t>
            </a:r>
            <a:r>
              <a:rPr lang="nb-NO" sz="2800" dirty="0" err="1">
                <a:solidFill>
                  <a:srgbClr val="C00000"/>
                </a:solidFill>
              </a:rPr>
              <a:t>u,v,w</a:t>
            </a:r>
            <a:r>
              <a:rPr lang="nb-NO" sz="2800" dirty="0">
                <a:solidFill>
                  <a:srgbClr val="C00000"/>
                </a:solidFill>
              </a:rPr>
              <a:t>} </a:t>
            </a:r>
            <a:r>
              <a:rPr lang="nb-NO" sz="2800" dirty="0"/>
              <a:t>to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347" y="2852936"/>
            <a:ext cx="1420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Return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2333" y="3817337"/>
            <a:ext cx="4567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Each</a:t>
            </a:r>
            <a:r>
              <a:rPr lang="nb-NO" sz="2800" dirty="0"/>
              <a:t> </a:t>
            </a:r>
            <a:r>
              <a:rPr lang="nb-NO" sz="2800" dirty="0" err="1"/>
              <a:t>iteration</a:t>
            </a:r>
            <a:r>
              <a:rPr lang="nb-NO" sz="2800" dirty="0"/>
              <a:t> </a:t>
            </a:r>
            <a:r>
              <a:rPr lang="nb-NO" sz="2800" dirty="0" err="1"/>
              <a:t>increases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S</a:t>
            </a:r>
            <a:r>
              <a:rPr lang="nb-NO" sz="2800" dirty="0"/>
              <a:t> by </a:t>
            </a:r>
            <a:r>
              <a:rPr lang="nb-NO" sz="2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7784" y="4437112"/>
            <a:ext cx="6235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Each</a:t>
            </a:r>
            <a:r>
              <a:rPr lang="nb-NO" sz="2800" dirty="0"/>
              <a:t> </a:t>
            </a:r>
            <a:r>
              <a:rPr lang="nb-NO" sz="2800" dirty="0" err="1"/>
              <a:t>iteration</a:t>
            </a:r>
            <a:r>
              <a:rPr lang="nb-NO" sz="2800" dirty="0"/>
              <a:t> </a:t>
            </a:r>
            <a:r>
              <a:rPr lang="nb-NO" sz="2800" dirty="0" err="1"/>
              <a:t>decreases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OPT</a:t>
            </a:r>
            <a:r>
              <a:rPr lang="nb-NO" sz="2800" dirty="0"/>
              <a:t> by at </a:t>
            </a:r>
            <a:r>
              <a:rPr lang="nb-NO" sz="2800" dirty="0" err="1"/>
              <a:t>least</a:t>
            </a:r>
            <a:r>
              <a:rPr lang="nb-NO" sz="2800" dirty="0"/>
              <a:t> </a:t>
            </a:r>
            <a:r>
              <a:rPr lang="nb-NO" sz="2800" dirty="0">
                <a:solidFill>
                  <a:srgbClr val="C00000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499992" y="5157192"/>
                <a:ext cx="16433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>
                    <a:solidFill>
                      <a:srgbClr val="C00000"/>
                    </a:solidFill>
                  </a:rPr>
                  <a:t>S </a:t>
                </a:r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 3 OPT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5157192"/>
                <a:ext cx="1643399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7407" t="-10465" r="-6296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12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C00000"/>
                </a:solidFill>
              </a:rPr>
              <a:t>2</a:t>
            </a:r>
            <a:r>
              <a:rPr lang="nb-NO" dirty="0"/>
              <a:t>-Approximation, </a:t>
            </a:r>
            <a:r>
              <a:rPr lang="nb-NO" dirty="0" err="1"/>
              <a:t>Specs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2132856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C00000"/>
                </a:solidFill>
              </a:rPr>
              <a:t>Randomized</a:t>
            </a:r>
            <a:endParaRPr lang="nb-NO" sz="2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1815207"/>
            <a:ext cx="407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0070C0"/>
                </a:solidFill>
              </a:rPr>
              <a:t>Always</a:t>
            </a:r>
            <a:r>
              <a:rPr lang="nb-NO" sz="2400" dirty="0">
                <a:solidFill>
                  <a:srgbClr val="0070C0"/>
                </a:solidFill>
              </a:rPr>
              <a:t> runs in polynomial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840" y="2823319"/>
            <a:ext cx="501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>
                <a:solidFill>
                  <a:srgbClr val="002060"/>
                </a:solidFill>
              </a:rPr>
              <a:t>Always</a:t>
            </a:r>
            <a:r>
              <a:rPr lang="nb-NO" sz="2400" dirty="0">
                <a:solidFill>
                  <a:srgbClr val="002060"/>
                </a:solidFill>
              </a:rPr>
              <a:t> outputs a feedback </a:t>
            </a:r>
            <a:r>
              <a:rPr lang="nb-NO" sz="2400" dirty="0" err="1">
                <a:solidFill>
                  <a:srgbClr val="002060"/>
                </a:solidFill>
              </a:rPr>
              <a:t>vertex</a:t>
            </a:r>
            <a:r>
              <a:rPr lang="nb-NO" sz="2400" dirty="0">
                <a:solidFill>
                  <a:srgbClr val="002060"/>
                </a:solidFill>
              </a:rPr>
              <a:t> </a:t>
            </a:r>
            <a:r>
              <a:rPr lang="nb-NO" sz="2400" dirty="0" err="1">
                <a:solidFill>
                  <a:srgbClr val="002060"/>
                </a:solidFill>
              </a:rPr>
              <a:t>set</a:t>
            </a:r>
            <a:r>
              <a:rPr lang="nb-NO" sz="2400" dirty="0">
                <a:solidFill>
                  <a:srgbClr val="002060"/>
                </a:solidFill>
              </a:rPr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3815630"/>
            <a:ext cx="24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Algorithm </a:t>
            </a:r>
            <a:r>
              <a:rPr lang="nb-NO" sz="2400" dirty="0" err="1"/>
              <a:t>can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fail</a:t>
            </a:r>
            <a:r>
              <a:rPr lang="nb-NO" sz="2400" dirty="0"/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0073" y="3831431"/>
            <a:ext cx="591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is not </a:t>
            </a:r>
            <a:r>
              <a:rPr lang="nb-NO" sz="2400" dirty="0" err="1"/>
              <a:t>necessarily</a:t>
            </a:r>
            <a:r>
              <a:rPr lang="nb-NO" sz="2400" dirty="0"/>
              <a:t> a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-approximate </a:t>
            </a:r>
            <a:r>
              <a:rPr lang="nb-NO" sz="2400" dirty="0" err="1"/>
              <a:t>solution</a:t>
            </a:r>
            <a:r>
              <a:rPr lang="nb-NO" sz="2400" dirty="0"/>
              <a:t>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4725144"/>
            <a:ext cx="437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Algorithm </a:t>
            </a:r>
            <a:r>
              <a:rPr lang="nb-NO" sz="2400" dirty="0" err="1"/>
              <a:t>does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not </a:t>
            </a:r>
            <a:r>
              <a:rPr lang="nb-NO" sz="2400" dirty="0" err="1">
                <a:solidFill>
                  <a:srgbClr val="C00000"/>
                </a:solidFill>
              </a:rPr>
              <a:t>fail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>
                <a:solidFill>
                  <a:srgbClr val="C00000"/>
                </a:solidFill>
              </a:rPr>
              <a:t>too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 err="1">
                <a:solidFill>
                  <a:srgbClr val="C00000"/>
                </a:solidFill>
              </a:rPr>
              <a:t>much</a:t>
            </a:r>
            <a:r>
              <a:rPr lang="nb-NO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7904" y="5229200"/>
                <a:ext cx="47368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2400" dirty="0"/>
                  <a:t>For </a:t>
                </a:r>
                <a:r>
                  <a:rPr lang="nb-NO" sz="2400" dirty="0" err="1"/>
                  <a:t>every</a:t>
                </a:r>
                <a:r>
                  <a:rPr lang="nb-NO" sz="2400" dirty="0"/>
                  <a:t> input, </a:t>
                </a:r>
                <a:r>
                  <a:rPr lang="nb-NO" sz="2400" dirty="0">
                    <a:solidFill>
                      <a:srgbClr val="C00000"/>
                    </a:solidFill>
                  </a:rPr>
                  <a:t>S</a:t>
                </a:r>
                <a:r>
                  <a:rPr lang="nb-NO" sz="2400" dirty="0"/>
                  <a:t> is a </a:t>
                </a:r>
                <a:r>
                  <a:rPr lang="nb-NO" sz="2400" dirty="0">
                    <a:solidFill>
                      <a:srgbClr val="C00000"/>
                    </a:solidFill>
                  </a:rPr>
                  <a:t>2</a:t>
                </a:r>
                <a:r>
                  <a:rPr lang="nb-NO" sz="2400" dirty="0"/>
                  <a:t>-approximate</a:t>
                </a:r>
              </a:p>
              <a:p>
                <a:pPr algn="ctr"/>
                <a:r>
                  <a:rPr lang="nb-NO" sz="2400" dirty="0" err="1"/>
                  <a:t>solution</a:t>
                </a:r>
                <a:r>
                  <a:rPr lang="nb-NO" sz="2400" dirty="0"/>
                  <a:t> </a:t>
                </a:r>
                <a:r>
                  <a:rPr lang="nb-NO" sz="2400" dirty="0" err="1"/>
                  <a:t>with</a:t>
                </a:r>
                <a:r>
                  <a:rPr lang="nb-NO" sz="2400" dirty="0"/>
                  <a:t> </a:t>
                </a:r>
                <a:r>
                  <a:rPr lang="nb-NO" sz="2400" dirty="0" err="1"/>
                  <a:t>probability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½</a:t>
                </a:r>
                <a:r>
                  <a:rPr lang="nb-NO" sz="2400" dirty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229200"/>
                <a:ext cx="4736811" cy="830997"/>
              </a:xfrm>
              <a:prstGeom prst="rect">
                <a:avLst/>
              </a:prstGeom>
              <a:blipFill rotWithShape="1">
                <a:blip r:embed="rId2"/>
                <a:stretch>
                  <a:fillRect l="-1416" t="-5882" r="-1416" b="-1617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49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algorithm</a:t>
            </a:r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5894" y="1484784"/>
                <a:ext cx="24611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b="1" dirty="0">
                    <a:solidFill>
                      <a:srgbClr val="0070C0"/>
                    </a:solidFill>
                  </a:rPr>
                  <a:t>Case 1: </a:t>
                </a:r>
                <a:r>
                  <a:rPr lang="nb-NO" sz="2400" dirty="0">
                    <a:solidFill>
                      <a:srgbClr val="C00000"/>
                    </a:solidFill>
                  </a:rPr>
                  <a:t>OPT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n/2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94" y="1484784"/>
                <a:ext cx="2461187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3713" t="-10667" r="-3465" b="-3066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335320" y="1988840"/>
            <a:ext cx="5828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Every</a:t>
            </a:r>
            <a:r>
              <a:rPr lang="nb-NO" sz="2400" dirty="0"/>
              <a:t> feedback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set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is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-approximate!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2621" y="2780928"/>
                <a:ext cx="24740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b="1" dirty="0">
                    <a:solidFill>
                      <a:srgbClr val="0070C0"/>
                    </a:solidFill>
                  </a:rPr>
                  <a:t>Case 2: </a:t>
                </a:r>
                <a:r>
                  <a:rPr lang="nb-NO" sz="2400" dirty="0">
                    <a:solidFill>
                      <a:srgbClr val="C00000"/>
                    </a:solidFill>
                  </a:rPr>
                  <a:t>OPT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n/2</a:t>
                </a:r>
                <a:endParaRPr lang="nb-NO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21" y="2780928"/>
                <a:ext cx="2474011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3941" t="-10526" r="-2709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28865" y="3429000"/>
            <a:ext cx="3027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Pick</a:t>
            </a:r>
            <a:r>
              <a:rPr lang="nb-NO" sz="2400" dirty="0"/>
              <a:t> a random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p</a:t>
            </a:r>
          </a:p>
        </p:txBody>
      </p:sp>
      <p:sp>
        <p:nvSpPr>
          <p:cNvPr id="8" name="Freeform 7"/>
          <p:cNvSpPr/>
          <p:nvPr/>
        </p:nvSpPr>
        <p:spPr>
          <a:xfrm>
            <a:off x="4374289" y="3676539"/>
            <a:ext cx="4230159" cy="1351381"/>
          </a:xfrm>
          <a:custGeom>
            <a:avLst/>
            <a:gdLst>
              <a:gd name="connsiteX0" fmla="*/ 1952198 w 4230159"/>
              <a:gd name="connsiteY0" fmla="*/ 365417 h 1351381"/>
              <a:gd name="connsiteX1" fmla="*/ 2676817 w 4230159"/>
              <a:gd name="connsiteY1" fmla="*/ 184262 h 1351381"/>
              <a:gd name="connsiteX2" fmla="*/ 3461821 w 4230159"/>
              <a:gd name="connsiteY2" fmla="*/ 28987 h 1351381"/>
              <a:gd name="connsiteX3" fmla="*/ 4220946 w 4230159"/>
              <a:gd name="connsiteY3" fmla="*/ 805364 h 1351381"/>
              <a:gd name="connsiteX4" fmla="*/ 3780998 w 4230159"/>
              <a:gd name="connsiteY4" fmla="*/ 1340202 h 1351381"/>
              <a:gd name="connsiteX5" fmla="*/ 2349014 w 4230159"/>
              <a:gd name="connsiteY5" fmla="*/ 1176300 h 1351381"/>
              <a:gd name="connsiteX6" fmla="*/ 761753 w 4230159"/>
              <a:gd name="connsiteY6" fmla="*/ 1271191 h 1351381"/>
              <a:gd name="connsiteX7" fmla="*/ 63014 w 4230159"/>
              <a:gd name="connsiteY7" fmla="*/ 883002 h 1351381"/>
              <a:gd name="connsiteX8" fmla="*/ 149278 w 4230159"/>
              <a:gd name="connsiteY8" fmla="*/ 115251 h 1351381"/>
              <a:gd name="connsiteX9" fmla="*/ 1089557 w 4230159"/>
              <a:gd name="connsiteY9" fmla="*/ 227395 h 1351381"/>
              <a:gd name="connsiteX10" fmla="*/ 1469119 w 4230159"/>
              <a:gd name="connsiteY10" fmla="*/ 425802 h 1351381"/>
              <a:gd name="connsiteX11" fmla="*/ 1952198 w 4230159"/>
              <a:gd name="connsiteY11" fmla="*/ 365417 h 13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0159" h="1351381">
                <a:moveTo>
                  <a:pt x="1952198" y="365417"/>
                </a:moveTo>
                <a:cubicBezTo>
                  <a:pt x="2153481" y="325160"/>
                  <a:pt x="2425213" y="240334"/>
                  <a:pt x="2676817" y="184262"/>
                </a:cubicBezTo>
                <a:cubicBezTo>
                  <a:pt x="2928421" y="128190"/>
                  <a:pt x="3204466" y="-74530"/>
                  <a:pt x="3461821" y="28987"/>
                </a:cubicBezTo>
                <a:cubicBezTo>
                  <a:pt x="3719176" y="132504"/>
                  <a:pt x="4167750" y="586828"/>
                  <a:pt x="4220946" y="805364"/>
                </a:cubicBezTo>
                <a:cubicBezTo>
                  <a:pt x="4274142" y="1023900"/>
                  <a:pt x="4092987" y="1278379"/>
                  <a:pt x="3780998" y="1340202"/>
                </a:cubicBezTo>
                <a:cubicBezTo>
                  <a:pt x="3469009" y="1402025"/>
                  <a:pt x="2852221" y="1187802"/>
                  <a:pt x="2349014" y="1176300"/>
                </a:cubicBezTo>
                <a:cubicBezTo>
                  <a:pt x="1845807" y="1164798"/>
                  <a:pt x="1142753" y="1320074"/>
                  <a:pt x="761753" y="1271191"/>
                </a:cubicBezTo>
                <a:cubicBezTo>
                  <a:pt x="380753" y="1222308"/>
                  <a:pt x="165093" y="1075659"/>
                  <a:pt x="63014" y="883002"/>
                </a:cubicBezTo>
                <a:cubicBezTo>
                  <a:pt x="-39065" y="690345"/>
                  <a:pt x="-21813" y="224519"/>
                  <a:pt x="149278" y="115251"/>
                </a:cubicBezTo>
                <a:cubicBezTo>
                  <a:pt x="320368" y="5983"/>
                  <a:pt x="869584" y="175637"/>
                  <a:pt x="1089557" y="227395"/>
                </a:cubicBezTo>
                <a:cubicBezTo>
                  <a:pt x="1309530" y="279153"/>
                  <a:pt x="1323908" y="401361"/>
                  <a:pt x="1469119" y="425802"/>
                </a:cubicBezTo>
                <a:cubicBezTo>
                  <a:pt x="1614330" y="450243"/>
                  <a:pt x="1750915" y="405674"/>
                  <a:pt x="1952198" y="36541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G - OPT</a:t>
            </a:r>
            <a:endParaRPr lang="nb-NO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62321" y="4415333"/>
            <a:ext cx="3485385" cy="6521"/>
          </a:xfrm>
          <a:prstGeom prst="straightConnector1">
            <a:avLst/>
          </a:prstGeom>
          <a:ln w="76200">
            <a:solidFill>
              <a:schemeClr val="accent5">
                <a:lumMod val="50000"/>
                <a:alpha val="2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381554" y="2852936"/>
            <a:ext cx="2046918" cy="616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OPT</a:t>
            </a:r>
            <a:endParaRPr lang="nb-NO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6262878" y="4326944"/>
            <a:ext cx="255270" cy="1728192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26417" y="3839269"/>
            <a:ext cx="0" cy="1152128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254609" y="3839269"/>
            <a:ext cx="0" cy="1152128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78807" y="5445224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middle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1/3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99992" y="4653136"/>
            <a:ext cx="1368152" cy="976754"/>
          </a:xfrm>
          <a:prstGeom prst="straightConnector1">
            <a:avLst/>
          </a:prstGeom>
          <a:ln w="1270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73845" y="5651956"/>
            <a:ext cx="249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Success</a:t>
            </a:r>
            <a:r>
              <a:rPr lang="nb-NO" sz="2400" dirty="0"/>
              <a:t> = </a:t>
            </a:r>
            <a:r>
              <a:rPr lang="nb-NO" sz="2400" dirty="0">
                <a:solidFill>
                  <a:srgbClr val="C00000"/>
                </a:solidFill>
              </a:rPr>
              <a:t>p</a:t>
            </a:r>
            <a:r>
              <a:rPr lang="nb-NO" sz="2400" dirty="0"/>
              <a:t> is </a:t>
            </a:r>
            <a:r>
              <a:rPr lang="nb-NO" sz="2400" dirty="0" err="1"/>
              <a:t>here</a:t>
            </a:r>
            <a:endParaRPr lang="nb-NO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67444" y="4437112"/>
                <a:ext cx="2624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/>
                  <a:t>P[</a:t>
                </a:r>
                <a:r>
                  <a:rPr lang="nb-NO" sz="2800" dirty="0" err="1">
                    <a:solidFill>
                      <a:srgbClr val="0070C0"/>
                    </a:solidFill>
                  </a:rPr>
                  <a:t>success</a:t>
                </a:r>
                <a:r>
                  <a:rPr lang="nb-NO" sz="2800" dirty="0"/>
                  <a:t>] </a:t>
                </a:r>
                <a14:m>
                  <m:oMath xmlns:m="http://schemas.openxmlformats.org/officeDocument/2006/math">
                    <m:r>
                      <a:rPr lang="nb-NO" sz="2800" b="0" i="1" smtClean="0">
                        <a:latin typeface="Cambria Math"/>
                      </a:rPr>
                      <m:t>≥</m:t>
                    </m:r>
                  </m:oMath>
                </a14:m>
                <a:r>
                  <a:rPr lang="nb-NO" sz="2800" dirty="0"/>
                  <a:t> </a:t>
                </a:r>
                <a:r>
                  <a:rPr lang="nb-NO" sz="2800" dirty="0">
                    <a:solidFill>
                      <a:srgbClr val="C00000"/>
                    </a:solidFill>
                  </a:rPr>
                  <a:t>1/6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44" y="4437112"/>
                <a:ext cx="2624436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4640" t="-10465" r="-3480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7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10" grpId="0" animBg="1"/>
      <p:bldP spid="12" grpId="0" animBg="1"/>
      <p:bldP spid="16" grpId="0"/>
      <p:bldP spid="20" grpId="0"/>
      <p:bldP spid="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Declare</a:t>
            </a:r>
            <a:r>
              <a:rPr lang="nb-NO" dirty="0"/>
              <a:t> </a:t>
            </a:r>
            <a:r>
              <a:rPr lang="nb-NO" dirty="0">
                <a:solidFill>
                  <a:srgbClr val="C00000"/>
                </a:solidFill>
              </a:rPr>
              <a:t>p</a:t>
            </a:r>
            <a:r>
              <a:rPr lang="nb-NO" dirty="0"/>
              <a:t> </a:t>
            </a:r>
            <a:r>
              <a:rPr lang="nb-NO" dirty="0" err="1"/>
              <a:t>undeletable</a:t>
            </a:r>
            <a:endParaRPr lang="nb-NO" dirty="0"/>
          </a:p>
        </p:txBody>
      </p:sp>
      <p:sp>
        <p:nvSpPr>
          <p:cNvPr id="4" name="Oval 3"/>
          <p:cNvSpPr/>
          <p:nvPr/>
        </p:nvSpPr>
        <p:spPr>
          <a:xfrm>
            <a:off x="4392974" y="2653439"/>
            <a:ext cx="412011" cy="4368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07734" y="1484784"/>
            <a:ext cx="2648642" cy="28083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/>
              <a:t>N</a:t>
            </a:r>
            <a:r>
              <a:rPr lang="nb-NO" sz="3600" baseline="30000" dirty="0"/>
              <a:t>+</a:t>
            </a:r>
            <a:r>
              <a:rPr lang="nb-NO" sz="3600" dirty="0"/>
              <a:t>(p)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87624" y="1484784"/>
            <a:ext cx="2648642" cy="28083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/>
              <a:t>N</a:t>
            </a:r>
            <a:r>
              <a:rPr lang="nb-NO" sz="3600" baseline="30000" dirty="0"/>
              <a:t>-</a:t>
            </a:r>
            <a:r>
              <a:rPr lang="nb-NO" sz="3600" dirty="0"/>
              <a:t>(p)</a:t>
            </a:r>
          </a:p>
        </p:txBody>
      </p:sp>
      <p:cxnSp>
        <p:nvCxnSpPr>
          <p:cNvPr id="8" name="Straight Arrow Connector 7"/>
          <p:cNvCxnSpPr>
            <a:stCxn id="4" idx="7"/>
          </p:cNvCxnSpPr>
          <p:nvPr/>
        </p:nvCxnSpPr>
        <p:spPr>
          <a:xfrm flipV="1">
            <a:off x="4744648" y="2171260"/>
            <a:ext cx="798521" cy="54615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</p:cNvCxnSpPr>
          <p:nvPr/>
        </p:nvCxnSpPr>
        <p:spPr>
          <a:xfrm flipV="1">
            <a:off x="4804985" y="2545702"/>
            <a:ext cx="797042" cy="326161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6"/>
          </p:cNvCxnSpPr>
          <p:nvPr/>
        </p:nvCxnSpPr>
        <p:spPr>
          <a:xfrm>
            <a:off x="4804985" y="2871863"/>
            <a:ext cx="797042" cy="21842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5"/>
          </p:cNvCxnSpPr>
          <p:nvPr/>
        </p:nvCxnSpPr>
        <p:spPr>
          <a:xfrm>
            <a:off x="4744648" y="3026313"/>
            <a:ext cx="857380" cy="45549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3"/>
          </p:cNvCxnSpPr>
          <p:nvPr/>
        </p:nvCxnSpPr>
        <p:spPr>
          <a:xfrm flipV="1">
            <a:off x="3541973" y="3026313"/>
            <a:ext cx="911339" cy="45549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2"/>
          </p:cNvCxnSpPr>
          <p:nvPr/>
        </p:nvCxnSpPr>
        <p:spPr>
          <a:xfrm flipV="1">
            <a:off x="3541973" y="2871863"/>
            <a:ext cx="851002" cy="21842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" idx="2"/>
          </p:cNvCxnSpPr>
          <p:nvPr/>
        </p:nvCxnSpPr>
        <p:spPr>
          <a:xfrm>
            <a:off x="3541973" y="2653439"/>
            <a:ext cx="851002" cy="21842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4" idx="1"/>
          </p:cNvCxnSpPr>
          <p:nvPr/>
        </p:nvCxnSpPr>
        <p:spPr>
          <a:xfrm>
            <a:off x="3541973" y="2171260"/>
            <a:ext cx="911339" cy="54615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52787" y="3590011"/>
                <a:ext cx="1005247" cy="45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800" dirty="0">
                    <a:solidFill>
                      <a:schemeClr val="accent2">
                        <a:lumMod val="75000"/>
                      </a:schemeClr>
                    </a:solidFill>
                  </a:rPr>
                  <a:t> 5n/6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7" y="3590011"/>
                <a:ext cx="1005247" cy="453457"/>
              </a:xfrm>
              <a:prstGeom prst="rect">
                <a:avLst/>
              </a:prstGeom>
              <a:blipFill rotWithShape="1">
                <a:blip r:embed="rId2"/>
                <a:stretch>
                  <a:fillRect t="-12162" r="-32121" b="-5405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072897" y="3544213"/>
                <a:ext cx="1005247" cy="45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800" dirty="0">
                    <a:solidFill>
                      <a:schemeClr val="accent2">
                        <a:lumMod val="75000"/>
                      </a:schemeClr>
                    </a:solidFill>
                  </a:rPr>
                  <a:t> 5n/6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897" y="3544213"/>
                <a:ext cx="1005247" cy="453457"/>
              </a:xfrm>
              <a:prstGeom prst="rect">
                <a:avLst/>
              </a:prstGeom>
              <a:blipFill rotWithShape="1">
                <a:blip r:embed="rId3"/>
                <a:stretch>
                  <a:fillRect t="-12000" r="-32121" b="-5200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53663" y="4591846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Case a: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5696" y="4623519"/>
            <a:ext cx="470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exists</a:t>
            </a:r>
            <a:r>
              <a:rPr lang="nb-NO" sz="2400" dirty="0"/>
              <a:t> an </a:t>
            </a:r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uv</a:t>
            </a:r>
            <a:r>
              <a:rPr lang="nb-NO" sz="2400" dirty="0"/>
              <a:t> from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+</a:t>
            </a:r>
            <a:r>
              <a:rPr lang="nb-NO" sz="2400" dirty="0">
                <a:solidFill>
                  <a:srgbClr val="C00000"/>
                </a:solidFill>
              </a:rPr>
              <a:t>(p) </a:t>
            </a:r>
            <a:r>
              <a:rPr lang="nb-NO" sz="2400" dirty="0"/>
              <a:t>to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-</a:t>
            </a:r>
            <a:r>
              <a:rPr lang="nb-NO" sz="2400" dirty="0">
                <a:solidFill>
                  <a:srgbClr val="C00000"/>
                </a:solidFill>
              </a:rPr>
              <a:t>(p)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35696" y="5075892"/>
            <a:ext cx="469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At </a:t>
            </a:r>
            <a:r>
              <a:rPr lang="nb-NO" sz="2400" dirty="0" err="1"/>
              <a:t>least</a:t>
            </a:r>
            <a:r>
              <a:rPr lang="nb-NO" sz="2400" dirty="0"/>
              <a:t> </a:t>
            </a:r>
            <a:r>
              <a:rPr lang="nb-NO" sz="2400" dirty="0" err="1"/>
              <a:t>one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{</a:t>
            </a:r>
            <a:r>
              <a:rPr lang="nb-NO" sz="2400" dirty="0" err="1">
                <a:solidFill>
                  <a:srgbClr val="C00000"/>
                </a:solidFill>
              </a:rPr>
              <a:t>u,v</a:t>
            </a:r>
            <a:r>
              <a:rPr lang="nb-NO" sz="2400" dirty="0">
                <a:solidFill>
                  <a:srgbClr val="C00000"/>
                </a:solidFill>
              </a:rPr>
              <a:t>}</a:t>
            </a:r>
            <a:r>
              <a:rPr lang="nb-NO" sz="2400" dirty="0"/>
              <a:t> must be in </a:t>
            </a:r>
            <a:r>
              <a:rPr lang="nb-NO" sz="2400" dirty="0">
                <a:solidFill>
                  <a:srgbClr val="C00000"/>
                </a:solidFill>
              </a:rPr>
              <a:t>OPT</a:t>
            </a:r>
            <a:r>
              <a:rPr lang="nb-NO" sz="2400" dirty="0"/>
              <a:t>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59172" y="5538536"/>
            <a:ext cx="4657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Add</a:t>
            </a:r>
            <a:r>
              <a:rPr lang="nb-NO" sz="2400" dirty="0"/>
              <a:t> </a:t>
            </a:r>
            <a:r>
              <a:rPr lang="nb-NO" sz="2400" dirty="0" err="1"/>
              <a:t>both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{</a:t>
            </a:r>
            <a:r>
              <a:rPr lang="nb-NO" sz="2400" dirty="0" err="1">
                <a:solidFill>
                  <a:srgbClr val="C00000"/>
                </a:solidFill>
              </a:rPr>
              <a:t>u,v</a:t>
            </a:r>
            <a:r>
              <a:rPr lang="nb-NO" sz="2400" dirty="0">
                <a:solidFill>
                  <a:srgbClr val="C00000"/>
                </a:solidFill>
              </a:rPr>
              <a:t>}</a:t>
            </a:r>
            <a:r>
              <a:rPr lang="nb-NO" sz="2400" dirty="0"/>
              <a:t> to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and </a:t>
            </a:r>
            <a:r>
              <a:rPr lang="nb-NO" sz="2400" dirty="0" err="1"/>
              <a:t>delete</a:t>
            </a:r>
            <a:r>
              <a:rPr lang="nb-NO" sz="2400" dirty="0"/>
              <a:t> </a:t>
            </a:r>
            <a:r>
              <a:rPr lang="nb-NO" sz="2400" dirty="0" err="1"/>
              <a:t>them</a:t>
            </a:r>
            <a:endParaRPr lang="nb-NO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858296" y="5961292"/>
            <a:ext cx="2226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</a:t>
            </a:r>
            <a:r>
              <a:rPr lang="nb-NO" sz="2400" dirty="0" err="1"/>
              <a:t>increases</a:t>
            </a:r>
            <a:r>
              <a:rPr lang="nb-NO" sz="2400" dirty="0"/>
              <a:t> by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39952" y="5949280"/>
            <a:ext cx="357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OPT</a:t>
            </a:r>
            <a:r>
              <a:rPr lang="nb-NO" sz="2400" dirty="0"/>
              <a:t> </a:t>
            </a:r>
            <a:r>
              <a:rPr lang="nb-NO" sz="2400" dirty="0" err="1"/>
              <a:t>decreases</a:t>
            </a:r>
            <a:r>
              <a:rPr lang="nb-NO" sz="2400" dirty="0"/>
              <a:t> by at </a:t>
            </a:r>
            <a:r>
              <a:rPr lang="nb-NO" sz="2400" dirty="0" err="1"/>
              <a:t>least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5513478" y="1844824"/>
            <a:ext cx="420777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00000"/>
                </a:solidFill>
              </a:rPr>
              <a:t>u</a:t>
            </a:r>
          </a:p>
        </p:txBody>
      </p:sp>
      <p:sp>
        <p:nvSpPr>
          <p:cNvPr id="34" name="Oval 33"/>
          <p:cNvSpPr/>
          <p:nvPr/>
        </p:nvSpPr>
        <p:spPr>
          <a:xfrm>
            <a:off x="3203848" y="1891612"/>
            <a:ext cx="420777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C00000"/>
                </a:solidFill>
              </a:rPr>
              <a:t>v</a:t>
            </a:r>
          </a:p>
        </p:txBody>
      </p:sp>
      <p:cxnSp>
        <p:nvCxnSpPr>
          <p:cNvPr id="36" name="Straight Arrow Connector 35"/>
          <p:cNvCxnSpPr>
            <a:stCxn id="33" idx="2"/>
          </p:cNvCxnSpPr>
          <p:nvPr/>
        </p:nvCxnSpPr>
        <p:spPr>
          <a:xfrm flipH="1">
            <a:off x="3624625" y="2060848"/>
            <a:ext cx="1888853" cy="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47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 animBg="1"/>
      <p:bldP spid="33" grpId="1" animBg="1"/>
      <p:bldP spid="34" grpId="0" animBg="1"/>
      <p:bldP spid="34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 back </a:t>
            </a:r>
            <a:r>
              <a:rPr lang="nb-NO" dirty="0" err="1"/>
              <a:t>edge</a:t>
            </a:r>
            <a:endParaRPr lang="nb-NO" dirty="0"/>
          </a:p>
        </p:txBody>
      </p:sp>
      <p:sp>
        <p:nvSpPr>
          <p:cNvPr id="4" name="Oval 3"/>
          <p:cNvSpPr/>
          <p:nvPr/>
        </p:nvSpPr>
        <p:spPr>
          <a:xfrm>
            <a:off x="4392974" y="2653439"/>
            <a:ext cx="412011" cy="4368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07734" y="1484784"/>
            <a:ext cx="2648642" cy="28083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/>
              <a:t>N</a:t>
            </a:r>
            <a:r>
              <a:rPr lang="nb-NO" sz="3600" baseline="30000" dirty="0"/>
              <a:t>+</a:t>
            </a:r>
            <a:r>
              <a:rPr lang="nb-NO" sz="3600" dirty="0"/>
              <a:t>(p)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87624" y="1484784"/>
            <a:ext cx="2648642" cy="28083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/>
              <a:t>N</a:t>
            </a:r>
            <a:r>
              <a:rPr lang="nb-NO" sz="3600" baseline="30000" dirty="0"/>
              <a:t>-</a:t>
            </a:r>
            <a:r>
              <a:rPr lang="nb-NO" sz="3600" dirty="0"/>
              <a:t>(p)</a:t>
            </a:r>
          </a:p>
        </p:txBody>
      </p:sp>
      <p:cxnSp>
        <p:nvCxnSpPr>
          <p:cNvPr id="8" name="Straight Arrow Connector 7"/>
          <p:cNvCxnSpPr>
            <a:stCxn id="4" idx="7"/>
          </p:cNvCxnSpPr>
          <p:nvPr/>
        </p:nvCxnSpPr>
        <p:spPr>
          <a:xfrm flipV="1">
            <a:off x="4744648" y="2171260"/>
            <a:ext cx="798521" cy="54615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</p:cNvCxnSpPr>
          <p:nvPr/>
        </p:nvCxnSpPr>
        <p:spPr>
          <a:xfrm flipV="1">
            <a:off x="4804985" y="2545702"/>
            <a:ext cx="797042" cy="326161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6"/>
          </p:cNvCxnSpPr>
          <p:nvPr/>
        </p:nvCxnSpPr>
        <p:spPr>
          <a:xfrm>
            <a:off x="4804985" y="2871863"/>
            <a:ext cx="797042" cy="21842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5"/>
          </p:cNvCxnSpPr>
          <p:nvPr/>
        </p:nvCxnSpPr>
        <p:spPr>
          <a:xfrm>
            <a:off x="4744648" y="3026313"/>
            <a:ext cx="857380" cy="45549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3"/>
          </p:cNvCxnSpPr>
          <p:nvPr/>
        </p:nvCxnSpPr>
        <p:spPr>
          <a:xfrm flipV="1">
            <a:off x="3541973" y="3026313"/>
            <a:ext cx="911339" cy="45549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2"/>
          </p:cNvCxnSpPr>
          <p:nvPr/>
        </p:nvCxnSpPr>
        <p:spPr>
          <a:xfrm flipV="1">
            <a:off x="3541973" y="2871863"/>
            <a:ext cx="851002" cy="21842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" idx="2"/>
          </p:cNvCxnSpPr>
          <p:nvPr/>
        </p:nvCxnSpPr>
        <p:spPr>
          <a:xfrm>
            <a:off x="3541973" y="2653439"/>
            <a:ext cx="851002" cy="218424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4" idx="1"/>
          </p:cNvCxnSpPr>
          <p:nvPr/>
        </p:nvCxnSpPr>
        <p:spPr>
          <a:xfrm>
            <a:off x="3541973" y="2171260"/>
            <a:ext cx="911339" cy="546153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52787" y="3590011"/>
                <a:ext cx="1005247" cy="45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800" dirty="0">
                    <a:solidFill>
                      <a:schemeClr val="accent2">
                        <a:lumMod val="75000"/>
                      </a:schemeClr>
                    </a:solidFill>
                  </a:rPr>
                  <a:t> 5n/6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7" y="3590011"/>
                <a:ext cx="1005247" cy="453457"/>
              </a:xfrm>
              <a:prstGeom prst="rect">
                <a:avLst/>
              </a:prstGeom>
              <a:blipFill rotWithShape="1">
                <a:blip r:embed="rId2"/>
                <a:stretch>
                  <a:fillRect t="-12162" r="-32121" b="-5405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072897" y="3544213"/>
                <a:ext cx="1005247" cy="45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800" dirty="0">
                    <a:solidFill>
                      <a:schemeClr val="accent2">
                        <a:lumMod val="75000"/>
                      </a:schemeClr>
                    </a:solidFill>
                  </a:rPr>
                  <a:t> 5n/6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897" y="3544213"/>
                <a:ext cx="1005247" cy="453457"/>
              </a:xfrm>
              <a:prstGeom prst="rect">
                <a:avLst/>
              </a:prstGeom>
              <a:blipFill rotWithShape="1">
                <a:blip r:embed="rId3"/>
                <a:stretch>
                  <a:fillRect t="-12000" r="-32121" b="-5200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67544" y="4715851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Case b: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9672" y="4725144"/>
            <a:ext cx="3588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no</a:t>
            </a:r>
            <a:r>
              <a:rPr lang="nb-NO" sz="2400" dirty="0"/>
              <a:t> </a:t>
            </a:r>
            <a:r>
              <a:rPr lang="nb-NO" sz="2400" dirty="0" err="1"/>
              <a:t>edge</a:t>
            </a:r>
            <a:r>
              <a:rPr lang="nb-NO" sz="2400" dirty="0"/>
              <a:t> from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+</a:t>
            </a:r>
            <a:r>
              <a:rPr lang="nb-NO" sz="2400" dirty="0">
                <a:solidFill>
                  <a:srgbClr val="C00000"/>
                </a:solidFill>
              </a:rPr>
              <a:t>(p) </a:t>
            </a:r>
            <a:r>
              <a:rPr lang="nb-NO" sz="2400" dirty="0"/>
              <a:t>to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-</a:t>
            </a:r>
            <a:r>
              <a:rPr lang="nb-NO" sz="2400" dirty="0">
                <a:solidFill>
                  <a:srgbClr val="C00000"/>
                </a:solidFill>
              </a:rPr>
              <a:t>(p)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584" y="5373216"/>
            <a:ext cx="8046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C00000"/>
                </a:solidFill>
              </a:rPr>
              <a:t>G[N</a:t>
            </a:r>
            <a:r>
              <a:rPr lang="nb-NO" sz="2800" baseline="30000" dirty="0">
                <a:solidFill>
                  <a:srgbClr val="C00000"/>
                </a:solidFill>
              </a:rPr>
              <a:t>-</a:t>
            </a:r>
            <a:r>
              <a:rPr lang="nb-NO" sz="2800" dirty="0">
                <a:solidFill>
                  <a:srgbClr val="C00000"/>
                </a:solidFill>
              </a:rPr>
              <a:t>(p)]</a:t>
            </a:r>
            <a:r>
              <a:rPr lang="nb-NO" sz="2800" dirty="0"/>
              <a:t> and </a:t>
            </a:r>
            <a:r>
              <a:rPr lang="nb-NO" sz="2800" dirty="0">
                <a:solidFill>
                  <a:srgbClr val="C00000"/>
                </a:solidFill>
              </a:rPr>
              <a:t>G[N</a:t>
            </a:r>
            <a:r>
              <a:rPr lang="nb-NO" sz="2800" baseline="30000" dirty="0">
                <a:solidFill>
                  <a:srgbClr val="C00000"/>
                </a:solidFill>
              </a:rPr>
              <a:t>+</a:t>
            </a:r>
            <a:r>
              <a:rPr lang="nb-NO" sz="2800" dirty="0">
                <a:solidFill>
                  <a:srgbClr val="C00000"/>
                </a:solidFill>
              </a:rPr>
              <a:t>(p)]</a:t>
            </a:r>
            <a:r>
              <a:rPr lang="nb-NO" sz="2800" dirty="0"/>
              <a:t> </a:t>
            </a:r>
            <a:r>
              <a:rPr lang="nb-NO" sz="2800" dirty="0" err="1"/>
              <a:t>are</a:t>
            </a:r>
            <a:r>
              <a:rPr lang="nb-NO" sz="2800" dirty="0"/>
              <a:t> </a:t>
            </a:r>
            <a:r>
              <a:rPr lang="nb-NO" sz="2800" dirty="0" err="1">
                <a:solidFill>
                  <a:srgbClr val="0070C0"/>
                </a:solidFill>
              </a:rPr>
              <a:t>independent</a:t>
            </a:r>
            <a:r>
              <a:rPr lang="nb-NO" sz="2800" dirty="0">
                <a:solidFill>
                  <a:srgbClr val="0070C0"/>
                </a:solidFill>
              </a:rPr>
              <a:t> </a:t>
            </a:r>
            <a:r>
              <a:rPr lang="nb-NO" sz="2800" dirty="0"/>
              <a:t>sub-</a:t>
            </a:r>
            <a:r>
              <a:rPr lang="nb-NO" sz="2800" dirty="0" err="1"/>
              <a:t>instances</a:t>
            </a:r>
            <a:r>
              <a:rPr lang="nb-NO" sz="2800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856" y="5949280"/>
            <a:ext cx="2717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Solve</a:t>
            </a:r>
            <a:r>
              <a:rPr lang="nb-NO" sz="2800" dirty="0"/>
              <a:t> </a:t>
            </a:r>
            <a:r>
              <a:rPr lang="nb-NO" sz="2800" dirty="0" err="1"/>
              <a:t>recursively</a:t>
            </a:r>
            <a:r>
              <a:rPr lang="nb-NO" sz="2800" dirty="0"/>
              <a:t>!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29029" y="4725144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0070C0"/>
                </a:solidFill>
              </a:rPr>
              <a:t>SMALL</a:t>
            </a:r>
          </a:p>
        </p:txBody>
      </p:sp>
      <p:sp>
        <p:nvSpPr>
          <p:cNvPr id="9" name="Freeform 8"/>
          <p:cNvSpPr/>
          <p:nvPr/>
        </p:nvSpPr>
        <p:spPr>
          <a:xfrm>
            <a:off x="4512028" y="4999487"/>
            <a:ext cx="1923278" cy="495539"/>
          </a:xfrm>
          <a:custGeom>
            <a:avLst/>
            <a:gdLst>
              <a:gd name="connsiteX0" fmla="*/ 1923278 w 1923278"/>
              <a:gd name="connsiteY0" fmla="*/ 3834 h 495539"/>
              <a:gd name="connsiteX1" fmla="*/ 1578221 w 1923278"/>
              <a:gd name="connsiteY1" fmla="*/ 38339 h 495539"/>
              <a:gd name="connsiteX2" fmla="*/ 1431572 w 1923278"/>
              <a:gd name="connsiteY2" fmla="*/ 279879 h 495539"/>
              <a:gd name="connsiteX3" fmla="*/ 189368 w 1923278"/>
              <a:gd name="connsiteY3" fmla="*/ 314385 h 495539"/>
              <a:gd name="connsiteX4" fmla="*/ 25466 w 1923278"/>
              <a:gd name="connsiteY4" fmla="*/ 495539 h 49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278" h="495539">
                <a:moveTo>
                  <a:pt x="1923278" y="3834"/>
                </a:moveTo>
                <a:cubicBezTo>
                  <a:pt x="1791725" y="-1917"/>
                  <a:pt x="1660172" y="-7668"/>
                  <a:pt x="1578221" y="38339"/>
                </a:cubicBezTo>
                <a:cubicBezTo>
                  <a:pt x="1496270" y="84346"/>
                  <a:pt x="1663047" y="233871"/>
                  <a:pt x="1431572" y="279879"/>
                </a:cubicBezTo>
                <a:cubicBezTo>
                  <a:pt x="1200096" y="325887"/>
                  <a:pt x="423719" y="278442"/>
                  <a:pt x="189368" y="314385"/>
                </a:cubicBezTo>
                <a:cubicBezTo>
                  <a:pt x="-44983" y="350328"/>
                  <a:pt x="-9759" y="422933"/>
                  <a:pt x="25466" y="495539"/>
                </a:cubicBezTo>
              </a:path>
            </a:pathLst>
          </a:custGeom>
          <a:noFill/>
          <a:ln w="5715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95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4" grpId="0"/>
      <p:bldP spid="25" grpId="0"/>
      <p:bldP spid="26" grpId="0"/>
      <p:bldP spid="28" grpId="0"/>
      <p:bldP spid="3" grpId="0"/>
      <p:bldP spid="7" grpId="0"/>
      <p:bldP spid="35" grpId="0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algorithm</a:t>
            </a:r>
            <a:r>
              <a:rPr lang="nb-NO" dirty="0"/>
              <a:t> - </a:t>
            </a:r>
            <a:r>
              <a:rPr lang="nb-NO" dirty="0" err="1"/>
              <a:t>almost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383159"/>
            <a:ext cx="1059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0070C0"/>
                </a:solidFill>
              </a:rPr>
              <a:t>ALG(G)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3568" y="1772816"/>
                <a:ext cx="28825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If </a:t>
                </a:r>
                <a:r>
                  <a:rPr lang="nb-NO" sz="2400" dirty="0">
                    <a:solidFill>
                      <a:srgbClr val="C00000"/>
                    </a:solidFill>
                  </a:rPr>
                  <a:t>G</a:t>
                </a:r>
                <a:r>
                  <a:rPr lang="nb-NO" sz="2400" dirty="0"/>
                  <a:t> is </a:t>
                </a:r>
                <a:r>
                  <a:rPr lang="nb-NO" sz="2400" dirty="0" err="1"/>
                  <a:t>acyclic</a:t>
                </a:r>
                <a:r>
                  <a:rPr lang="nb-NO" sz="2400" dirty="0"/>
                  <a:t> </a:t>
                </a:r>
                <a:r>
                  <a:rPr lang="nb-NO" sz="2400" dirty="0" err="1"/>
                  <a:t>return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772816"/>
                <a:ext cx="288252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3171" t="-10526" r="-211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3568" y="2132856"/>
            <a:ext cx="4755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Pick random </a:t>
            </a:r>
            <a:r>
              <a:rPr lang="nb-NO" sz="2000" dirty="0" err="1"/>
              <a:t>vertex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C00000"/>
                </a:solidFill>
              </a:rPr>
              <a:t>p</a:t>
            </a:r>
            <a:r>
              <a:rPr lang="nb-NO" sz="2000" dirty="0"/>
              <a:t> </a:t>
            </a:r>
            <a:r>
              <a:rPr lang="nb-NO" sz="2000" dirty="0" err="1"/>
              <a:t>out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all </a:t>
            </a:r>
            <a:r>
              <a:rPr lang="nb-NO" sz="2000" dirty="0" err="1"/>
              <a:t>vertices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endParaRPr lang="nb-NO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3568" y="2420888"/>
                <a:ext cx="824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S:=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420888"/>
                <a:ext cx="824265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1111" t="-10526" r="-2963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83568" y="2718212"/>
            <a:ext cx="587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While</a:t>
            </a:r>
            <a:r>
              <a:rPr lang="nb-NO" sz="2400" dirty="0"/>
              <a:t> </a:t>
            </a:r>
            <a:r>
              <a:rPr lang="nb-NO" sz="2400" dirty="0" err="1"/>
              <a:t>exists</a:t>
            </a:r>
            <a:r>
              <a:rPr lang="nb-NO" sz="2400" dirty="0"/>
              <a:t> </a:t>
            </a:r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uv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from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+</a:t>
            </a:r>
            <a:r>
              <a:rPr lang="nb-NO" sz="2400" dirty="0">
                <a:solidFill>
                  <a:srgbClr val="C00000"/>
                </a:solidFill>
              </a:rPr>
              <a:t>(p) - S </a:t>
            </a:r>
            <a:r>
              <a:rPr lang="nb-NO" sz="2400" dirty="0"/>
              <a:t>to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-</a:t>
            </a:r>
            <a:r>
              <a:rPr lang="nb-NO" sz="2400" dirty="0">
                <a:solidFill>
                  <a:srgbClr val="C00000"/>
                </a:solidFill>
              </a:rPr>
              <a:t>(p) - 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3111351"/>
            <a:ext cx="1866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Add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{</a:t>
            </a:r>
            <a:r>
              <a:rPr lang="nb-NO" sz="2400" dirty="0" err="1">
                <a:solidFill>
                  <a:srgbClr val="C00000"/>
                </a:solidFill>
              </a:rPr>
              <a:t>u,v</a:t>
            </a:r>
            <a:r>
              <a:rPr lang="nb-NO" sz="2400" dirty="0">
                <a:solidFill>
                  <a:srgbClr val="C00000"/>
                </a:solidFill>
              </a:rPr>
              <a:t>} </a:t>
            </a:r>
            <a:r>
              <a:rPr lang="nb-NO" sz="2400" dirty="0"/>
              <a:t>to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3568" y="3543399"/>
                <a:ext cx="61443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Return </a:t>
                </a:r>
                <a:r>
                  <a:rPr lang="nb-NO" sz="2400" dirty="0">
                    <a:solidFill>
                      <a:srgbClr val="C00000"/>
                    </a:solidFill>
                  </a:rPr>
                  <a:t>S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/>
                      </a:rPr>
                      <m:t>∪</m:t>
                    </m:r>
                  </m:oMath>
                </a14:m>
                <a:r>
                  <a:rPr lang="nb-NO" sz="2400" dirty="0"/>
                  <a:t> </a:t>
                </a:r>
                <a:r>
                  <a:rPr lang="nb-NO" sz="2400" dirty="0">
                    <a:solidFill>
                      <a:srgbClr val="0070C0"/>
                    </a:solidFill>
                  </a:rPr>
                  <a:t>ALG(G[N</a:t>
                </a:r>
                <a:r>
                  <a:rPr lang="nb-NO" sz="2400" baseline="30000" dirty="0">
                    <a:solidFill>
                      <a:srgbClr val="0070C0"/>
                    </a:solidFill>
                  </a:rPr>
                  <a:t>+</a:t>
                </a:r>
                <a:r>
                  <a:rPr lang="nb-NO" sz="2400" dirty="0">
                    <a:solidFill>
                      <a:srgbClr val="0070C0"/>
                    </a:solidFill>
                  </a:rPr>
                  <a:t>(p)] – S) </a:t>
                </a:r>
                <a14:m>
                  <m:oMath xmlns:m="http://schemas.openxmlformats.org/officeDocument/2006/math">
                    <m:r>
                      <a:rPr lang="nb-NO" sz="2400" i="1">
                        <a:latin typeface="Cambria Math"/>
                      </a:rPr>
                      <m:t>∪</m:t>
                    </m:r>
                  </m:oMath>
                </a14:m>
                <a:r>
                  <a:rPr lang="nb-NO" sz="2400" dirty="0"/>
                  <a:t> </a:t>
                </a:r>
                <a:r>
                  <a:rPr lang="nb-NO" sz="2400" dirty="0">
                    <a:solidFill>
                      <a:srgbClr val="7030A0"/>
                    </a:solidFill>
                  </a:rPr>
                  <a:t>ALG(G[N</a:t>
                </a:r>
                <a:r>
                  <a:rPr lang="nb-NO" sz="24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nb-NO" sz="2400" dirty="0">
                    <a:solidFill>
                      <a:srgbClr val="7030A0"/>
                    </a:solidFill>
                  </a:rPr>
                  <a:t>(p)] – S)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543399"/>
                <a:ext cx="6144311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88" t="-10526" r="-1290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92080" y="2138282"/>
                <a:ext cx="33633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/>
                  <a:t>indegree and </a:t>
                </a:r>
                <a:r>
                  <a:rPr lang="nb-NO" sz="2000" dirty="0" err="1"/>
                  <a:t>outdegree</a:t>
                </a:r>
                <a:r>
                  <a:rPr lang="nb-NO" sz="2000" dirty="0"/>
                  <a:t> </a:t>
                </a:r>
                <a14:m>
                  <m:oMath xmlns:m="http://schemas.openxmlformats.org/officeDocument/2006/math">
                    <m:r>
                      <a:rPr lang="nb-NO" sz="200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000" dirty="0">
                    <a:solidFill>
                      <a:srgbClr val="C00000"/>
                    </a:solidFill>
                  </a:rPr>
                  <a:t> n/6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138282"/>
                <a:ext cx="3363357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1812" t="-7692" r="-1087" b="-27692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67544" y="4437112"/>
            <a:ext cx="415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Always runs in polynomial time: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5013176"/>
            <a:ext cx="501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Always</a:t>
            </a:r>
            <a:r>
              <a:rPr lang="nb-NO" sz="2400" dirty="0"/>
              <a:t> outputs a feedback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set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644008" y="4479503"/>
                <a:ext cx="30828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T(n) </a:t>
                </a:r>
                <a14:m>
                  <m:oMath xmlns:m="http://schemas.openxmlformats.org/officeDocument/2006/math">
                    <m:r>
                      <a:rPr lang="nb-NO" sz="2400" i="1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2T(5n/6) + O(n</a:t>
                </a:r>
                <a:r>
                  <a:rPr lang="nb-NO" sz="2400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nb-NO" sz="2400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4479503"/>
                <a:ext cx="3082895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3162" t="-10526" r="-1976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192858" y="5733256"/>
            <a:ext cx="468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How </a:t>
            </a:r>
            <a:r>
              <a:rPr lang="nb-NO" sz="2400" dirty="0" err="1"/>
              <a:t>likely</a:t>
            </a:r>
            <a:r>
              <a:rPr lang="nb-NO" sz="2400" dirty="0"/>
              <a:t> is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to be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-approximate?</a:t>
            </a:r>
          </a:p>
        </p:txBody>
      </p:sp>
    </p:spTree>
    <p:extLst>
      <p:ext uri="{BB962C8B-B14F-4D97-AF65-F5344CB8AC3E}">
        <p14:creationId xmlns:p14="http://schemas.microsoft.com/office/powerpoint/2010/main" val="3453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probability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2732181" y="1556793"/>
            <a:ext cx="3215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Success in this call</a:t>
            </a:r>
            <a:endParaRPr lang="nb-NO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155679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if</a:t>
            </a:r>
            <a:endParaRPr lang="nb-NO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3374123"/>
            <a:ext cx="1744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Successfully </a:t>
            </a:r>
          </a:p>
          <a:p>
            <a:pPr algn="ctr"/>
            <a:r>
              <a:rPr lang="en-US" sz="2400" dirty="0"/>
              <a:t>selected </a:t>
            </a:r>
          </a:p>
          <a:p>
            <a:pPr algn="ctr"/>
            <a:r>
              <a:rPr lang="en-US" sz="2400" dirty="0"/>
              <a:t>pivot </a:t>
            </a:r>
            <a:r>
              <a:rPr lang="en-US" sz="2400" dirty="0">
                <a:solidFill>
                  <a:srgbClr val="C00000"/>
                </a:solidFill>
              </a:rPr>
              <a:t>p</a:t>
            </a:r>
            <a:endParaRPr lang="nb-NO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702" y="3518139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 call on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+</a:t>
            </a:r>
            <a:r>
              <a:rPr lang="nb-NO" sz="2400" dirty="0">
                <a:solidFill>
                  <a:srgbClr val="C00000"/>
                </a:solidFill>
              </a:rPr>
              <a:t>(p) </a:t>
            </a:r>
            <a:r>
              <a:rPr lang="nb-NO" sz="2400" dirty="0" err="1"/>
              <a:t>succeeds</a:t>
            </a:r>
            <a:endParaRPr lang="nb-NO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60364" y="3538464"/>
            <a:ext cx="199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 call on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-</a:t>
            </a:r>
            <a:r>
              <a:rPr lang="nb-NO" sz="2400" dirty="0">
                <a:solidFill>
                  <a:srgbClr val="C00000"/>
                </a:solidFill>
              </a:rPr>
              <a:t>(p) </a:t>
            </a:r>
            <a:r>
              <a:rPr lang="nb-NO" sz="2400" dirty="0" err="1"/>
              <a:t>succeeds</a:t>
            </a:r>
            <a:endParaRPr lang="nb-NO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78157" y="2578553"/>
            <a:ext cx="76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solidFill>
                  <a:srgbClr val="C00000"/>
                </a:solidFill>
              </a:rPr>
              <a:t>1/6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42349" y="2578553"/>
            <a:ext cx="76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solidFill>
                  <a:srgbClr val="C00000"/>
                </a:solidFill>
              </a:rPr>
              <a:t>1/2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244" y="2589586"/>
            <a:ext cx="76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>
                <a:solidFill>
                  <a:srgbClr val="C00000"/>
                </a:solidFill>
              </a:rPr>
              <a:t>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41285" y="256926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⋅</m:t>
                      </m:r>
                    </m:oMath>
                  </m:oMathPara>
                </a14:m>
                <a:endParaRPr lang="nb-NO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1285" y="2569261"/>
                <a:ext cx="393056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06549" y="2578553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⋅</m:t>
                      </m:r>
                    </m:oMath>
                  </m:oMathPara>
                </a14:m>
                <a:endParaRPr lang="nb-NO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549" y="2578553"/>
                <a:ext cx="393056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555776" y="5017533"/>
            <a:ext cx="1532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C00000"/>
                </a:solidFill>
              </a:rPr>
              <a:t>= 1/24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27440" y="5017533"/>
                <a:ext cx="14029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b-NO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&lt;</m:t>
                    </m:r>
                  </m:oMath>
                </a14:m>
                <a:r>
                  <a:rPr lang="nb-NO" sz="4000" dirty="0">
                    <a:solidFill>
                      <a:srgbClr val="C00000"/>
                    </a:solidFill>
                  </a:rPr>
                  <a:t> 1/2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440" y="5017533"/>
                <a:ext cx="1402948" cy="707886"/>
              </a:xfrm>
              <a:prstGeom prst="rect">
                <a:avLst/>
              </a:prstGeom>
              <a:blipFill rotWithShape="1">
                <a:blip r:embed="rId4"/>
                <a:stretch>
                  <a:fillRect t="-15517" r="-14783" b="-3620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64288" y="4869160"/>
            <a:ext cx="833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dirty="0">
                <a:sym typeface="Wingdings" panose="05000000000000000000" pitchFamily="2" charset="2"/>
              </a:rPr>
              <a:t></a:t>
            </a:r>
            <a:endParaRPr lang="nb-NO" sz="6000" dirty="0"/>
          </a:p>
        </p:txBody>
      </p:sp>
    </p:spTree>
    <p:extLst>
      <p:ext uri="{BB962C8B-B14F-4D97-AF65-F5344CB8AC3E}">
        <p14:creationId xmlns:p14="http://schemas.microsoft.com/office/powerpoint/2010/main" val="2296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7879920-D13A-DD0D-992B-7C88B2E54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Palatino" pitchFamily="2" charset="77"/>
                <a:ea typeface="Palatino" pitchFamily="2" charset="77"/>
              </a:rPr>
              <a:t>Improvement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>
                <a:extLst>
                  <a:ext uri="{FF2B5EF4-FFF2-40B4-BE49-F238E27FC236}">
                    <a16:creationId xmlns:a16="http://schemas.microsoft.com/office/drawing/2014/main" id="{E54B25C5-1F67-D73A-A88D-27EA65FF6A73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457200" y="1600200"/>
                <a:ext cx="8147050" cy="4525963"/>
              </a:xfrm>
            </p:spPr>
            <p:txBody>
              <a:bodyPr>
                <a:normAutofit lnSpcReduction="10000"/>
              </a:bodyPr>
              <a:lstStyle/>
              <a:p>
                <a:pPr algn="l" rtl="0">
                  <a:buFontTx/>
                  <a:buNone/>
                </a:pPr>
                <a:r>
                  <a:rPr lang="en-US" altLang="en-US" dirty="0">
                    <a:solidFill>
                      <a:schemeClr val="folHlink"/>
                    </a:solidFill>
                  </a:rPr>
                  <a:t>We don’t need all pairs</a:t>
                </a:r>
                <a:r>
                  <a:rPr lang="en-US" altLang="en-US" dirty="0"/>
                  <a:t>.</a:t>
                </a:r>
              </a:p>
              <a:p>
                <a:pPr algn="l" rtl="0">
                  <a:buFontTx/>
                  <a:buNone/>
                </a:pPr>
                <a:endParaRPr lang="en-US" altLang="en-US" dirty="0"/>
              </a:p>
              <a:p>
                <a:pPr algn="l" rtl="0">
                  <a:buFontTx/>
                  <a:buNone/>
                </a:pPr>
                <a:r>
                  <a:rPr lang="en-US" altLang="en-US" dirty="0">
                    <a:solidFill>
                      <a:schemeClr val="folHlink"/>
                    </a:solidFill>
                  </a:rPr>
                  <a:t>Why?</a:t>
                </a:r>
              </a:p>
              <a:p>
                <a:pPr algn="l" rtl="0">
                  <a:buFontTx/>
                  <a:buNone/>
                </a:pPr>
                <a:r>
                  <a:rPr lang="en-US" altLang="en-US" dirty="0"/>
                  <a:t>	Every node is in one side of a cut.</a:t>
                </a:r>
              </a:p>
              <a:p>
                <a:pPr algn="l" rtl="0">
                  <a:buFontTx/>
                  <a:buNone/>
                </a:pPr>
                <a:r>
                  <a:rPr lang="en-US" altLang="en-US" dirty="0">
                    <a:solidFill>
                      <a:schemeClr val="folHlink"/>
                    </a:solidFill>
                  </a:rPr>
                  <a:t>Therefore:</a:t>
                </a:r>
                <a:r>
                  <a:rPr lang="en-US" altLang="en-US" dirty="0"/>
                  <a:t> Fix node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s</a:t>
                </a:r>
                <a:r>
                  <a:rPr lang="en-US" altLang="en-US" dirty="0"/>
                  <a:t>. Try all other</a:t>
                </a:r>
                <a:r>
                  <a:rPr lang="en-US" altLang="en-US" i="1" dirty="0"/>
                  <a:t>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n-1</a:t>
                </a:r>
                <a:r>
                  <a:rPr lang="en-US" altLang="en-US" dirty="0"/>
                  <a:t> options as node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 t</a:t>
                </a:r>
                <a:r>
                  <a:rPr lang="en-US" altLang="en-US" dirty="0"/>
                  <a:t>.</a:t>
                </a:r>
              </a:p>
              <a:p>
                <a:pPr algn="l" rtl="0">
                  <a:buFontTx/>
                  <a:buNone/>
                </a:pPr>
                <a:endParaRPr lang="en-US" altLang="en-US" dirty="0"/>
              </a:p>
              <a:p>
                <a:pPr>
                  <a:buNone/>
                </a:pPr>
                <a:r>
                  <a:rPr lang="en-US" altLang="en-US" dirty="0">
                    <a:solidFill>
                      <a:schemeClr val="folHlink"/>
                    </a:solidFill>
                  </a:rPr>
                  <a:t>Time:</a:t>
                </a:r>
                <a:r>
                  <a:rPr lang="en-US" altLang="en-US" dirty="0"/>
                  <a:t>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rgbClr val="C00000"/>
                    </a:solidFill>
                  </a:rPr>
                  <a:t>)</a:t>
                </a:r>
              </a:p>
              <a:p>
                <a:pPr algn="l" rtl="0">
                  <a:buFontTx/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8195" name="Rectangle 3">
                <a:extLst>
                  <a:ext uri="{FF2B5EF4-FFF2-40B4-BE49-F238E27FC236}">
                    <a16:creationId xmlns:a16="http://schemas.microsoft.com/office/drawing/2014/main" id="{E54B25C5-1F67-D73A-A88D-27EA65FF6A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57200" y="1600200"/>
                <a:ext cx="8147050" cy="4525963"/>
              </a:xfrm>
              <a:blipFill>
                <a:blip r:embed="rId2"/>
                <a:stretch>
                  <a:fillRect l="-1869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algorithm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196752"/>
            <a:ext cx="1059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ALG(G)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1560" y="1586409"/>
                <a:ext cx="28825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/>
                  <a:t>If </a:t>
                </a:r>
                <a:r>
                  <a:rPr lang="nb-NO" sz="2400" dirty="0">
                    <a:solidFill>
                      <a:srgbClr val="C00000"/>
                    </a:solidFill>
                  </a:rPr>
                  <a:t>G</a:t>
                </a:r>
                <a:r>
                  <a:rPr lang="nb-NO" sz="2400" dirty="0"/>
                  <a:t> is </a:t>
                </a:r>
                <a:r>
                  <a:rPr lang="nb-NO" sz="2400" dirty="0" err="1"/>
                  <a:t>acyclic</a:t>
                </a:r>
                <a:r>
                  <a:rPr lang="nb-NO" sz="2400" dirty="0"/>
                  <a:t> </a:t>
                </a:r>
                <a:r>
                  <a:rPr lang="nb-NO" sz="2400" dirty="0" err="1"/>
                  <a:t>return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586409"/>
                <a:ext cx="2882520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3171" t="-10526" r="-211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909284" y="2306489"/>
            <a:ext cx="4814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/>
              <a:t>Pick random </a:t>
            </a:r>
            <a:r>
              <a:rPr lang="nb-NO" sz="2000" dirty="0" err="1"/>
              <a:t>vertex</a:t>
            </a:r>
            <a:r>
              <a:rPr lang="nb-NO" sz="2000" dirty="0"/>
              <a:t> </a:t>
            </a:r>
            <a:r>
              <a:rPr lang="nb-NO" sz="2000" dirty="0">
                <a:solidFill>
                  <a:srgbClr val="C00000"/>
                </a:solidFill>
              </a:rPr>
              <a:t>p</a:t>
            </a:r>
            <a:r>
              <a:rPr lang="nb-NO" sz="2000" baseline="-25000" dirty="0">
                <a:solidFill>
                  <a:srgbClr val="C00000"/>
                </a:solidFill>
              </a:rPr>
              <a:t>i</a:t>
            </a:r>
            <a:r>
              <a:rPr lang="nb-NO" sz="2000" dirty="0"/>
              <a:t> </a:t>
            </a:r>
            <a:r>
              <a:rPr lang="nb-NO" sz="2000" dirty="0" err="1"/>
              <a:t>out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all </a:t>
            </a:r>
            <a:r>
              <a:rPr lang="nb-NO" sz="2000" dirty="0" err="1"/>
              <a:t>vertices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endParaRPr lang="nb-NO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9592" y="2564904"/>
                <a:ext cx="9172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S</a:t>
                </a:r>
                <a:r>
                  <a:rPr lang="nb-NO" sz="2400" baseline="-25000" dirty="0">
                    <a:solidFill>
                      <a:srgbClr val="C00000"/>
                    </a:solidFill>
                  </a:rPr>
                  <a:t>i </a:t>
                </a:r>
                <a:r>
                  <a:rPr lang="nb-NO" sz="2400" dirty="0">
                    <a:solidFill>
                      <a:srgbClr val="C00000"/>
                    </a:solidFill>
                  </a:rPr>
                  <a:t>:=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∅</m:t>
                    </m:r>
                  </m:oMath>
                </a14:m>
                <a:endParaRPr lang="nb-NO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2564904"/>
                <a:ext cx="917239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0667" t="-10667" r="-2000" b="-3066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99592" y="2882553"/>
            <a:ext cx="596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While</a:t>
            </a:r>
            <a:r>
              <a:rPr lang="nb-NO" sz="2400" dirty="0"/>
              <a:t> </a:t>
            </a:r>
            <a:r>
              <a:rPr lang="nb-NO" sz="2400" dirty="0" err="1"/>
              <a:t>exists</a:t>
            </a:r>
            <a:r>
              <a:rPr lang="nb-NO" sz="2400" dirty="0"/>
              <a:t> </a:t>
            </a:r>
            <a:r>
              <a:rPr lang="nb-NO" sz="2400" dirty="0" err="1"/>
              <a:t>edge</a:t>
            </a:r>
            <a:r>
              <a:rPr lang="nb-NO" sz="2400" dirty="0"/>
              <a:t> </a:t>
            </a:r>
            <a:r>
              <a:rPr lang="nb-NO" sz="2400" dirty="0" err="1">
                <a:solidFill>
                  <a:srgbClr val="C00000"/>
                </a:solidFill>
              </a:rPr>
              <a:t>uv</a:t>
            </a:r>
            <a:r>
              <a:rPr lang="nb-NO" sz="2400" dirty="0">
                <a:solidFill>
                  <a:srgbClr val="C00000"/>
                </a:solidFill>
              </a:rPr>
              <a:t> </a:t>
            </a:r>
            <a:r>
              <a:rPr lang="nb-NO" sz="2400" dirty="0"/>
              <a:t>from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+</a:t>
            </a:r>
            <a:r>
              <a:rPr lang="nb-NO" sz="2400" dirty="0">
                <a:solidFill>
                  <a:srgbClr val="C00000"/>
                </a:solidFill>
              </a:rPr>
              <a:t>(p</a:t>
            </a:r>
            <a:r>
              <a:rPr lang="nb-NO" sz="2400" baseline="-25000" dirty="0">
                <a:solidFill>
                  <a:srgbClr val="C00000"/>
                </a:solidFill>
              </a:rPr>
              <a:t>i</a:t>
            </a:r>
            <a:r>
              <a:rPr lang="nb-NO" sz="2400" dirty="0">
                <a:solidFill>
                  <a:srgbClr val="C00000"/>
                </a:solidFill>
              </a:rPr>
              <a:t>) - S</a:t>
            </a:r>
            <a:r>
              <a:rPr lang="nb-NO" sz="2400" dirty="0"/>
              <a:t> to </a:t>
            </a:r>
            <a:r>
              <a:rPr lang="nb-NO" sz="2400" dirty="0">
                <a:solidFill>
                  <a:srgbClr val="C00000"/>
                </a:solidFill>
              </a:rPr>
              <a:t>N</a:t>
            </a:r>
            <a:r>
              <a:rPr lang="nb-NO" sz="2400" baseline="30000" dirty="0">
                <a:solidFill>
                  <a:srgbClr val="C00000"/>
                </a:solidFill>
              </a:rPr>
              <a:t>-</a:t>
            </a:r>
            <a:r>
              <a:rPr lang="nb-NO" sz="2400" dirty="0">
                <a:solidFill>
                  <a:srgbClr val="C00000"/>
                </a:solidFill>
              </a:rPr>
              <a:t>(p</a:t>
            </a:r>
            <a:r>
              <a:rPr lang="nb-NO" sz="2400" baseline="-25000" dirty="0">
                <a:solidFill>
                  <a:srgbClr val="C00000"/>
                </a:solidFill>
              </a:rPr>
              <a:t>i</a:t>
            </a:r>
            <a:r>
              <a:rPr lang="nb-NO" sz="2400" dirty="0">
                <a:solidFill>
                  <a:srgbClr val="C00000"/>
                </a:solidFill>
              </a:rPr>
              <a:t>) - 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3212976"/>
            <a:ext cx="193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Add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{</a:t>
            </a:r>
            <a:r>
              <a:rPr lang="nb-NO" sz="2400" dirty="0" err="1">
                <a:solidFill>
                  <a:srgbClr val="C00000"/>
                </a:solidFill>
              </a:rPr>
              <a:t>u,v</a:t>
            </a:r>
            <a:r>
              <a:rPr lang="nb-NO" sz="2400" dirty="0">
                <a:solidFill>
                  <a:srgbClr val="C00000"/>
                </a:solidFill>
              </a:rPr>
              <a:t>} </a:t>
            </a:r>
            <a:r>
              <a:rPr lang="nb-NO" sz="2400" dirty="0"/>
              <a:t>to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baseline="-25000" dirty="0">
                <a:solidFill>
                  <a:srgbClr val="C00000"/>
                </a:solidFill>
              </a:rPr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9592" y="3530625"/>
                <a:ext cx="6019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S</a:t>
                </a:r>
                <a:r>
                  <a:rPr lang="nb-NO" sz="2400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nb-NO" sz="2400" dirty="0"/>
                  <a:t> := </a:t>
                </a:r>
                <a:r>
                  <a:rPr lang="nb-NO" sz="2400" dirty="0">
                    <a:solidFill>
                      <a:srgbClr val="C00000"/>
                    </a:solidFill>
                  </a:rPr>
                  <a:t>S</a:t>
                </a:r>
                <a:r>
                  <a:rPr lang="nb-NO" sz="2400" baseline="-25000" dirty="0">
                    <a:solidFill>
                      <a:srgbClr val="C00000"/>
                    </a:solidFill>
                  </a:rPr>
                  <a:t>i</a:t>
                </a:r>
                <a:r>
                  <a:rPr lang="nb-NO" sz="2400" dirty="0"/>
                  <a:t> </a:t>
                </a:r>
                <a14:m>
                  <m:oMath xmlns:m="http://schemas.openxmlformats.org/officeDocument/2006/math">
                    <m:r>
                      <a:rPr lang="nb-NO" sz="2400" b="0" i="1" smtClean="0">
                        <a:latin typeface="Cambria Math"/>
                      </a:rPr>
                      <m:t>∪</m:t>
                    </m:r>
                  </m:oMath>
                </a14:m>
                <a:r>
                  <a:rPr lang="nb-NO" sz="2400" dirty="0"/>
                  <a:t> </a:t>
                </a:r>
                <a:r>
                  <a:rPr lang="nb-NO" sz="2400" dirty="0">
                    <a:solidFill>
                      <a:srgbClr val="0070C0"/>
                    </a:solidFill>
                  </a:rPr>
                  <a:t>ALG(G[N</a:t>
                </a:r>
                <a:r>
                  <a:rPr lang="nb-NO" sz="2400" baseline="30000" dirty="0">
                    <a:solidFill>
                      <a:srgbClr val="0070C0"/>
                    </a:solidFill>
                  </a:rPr>
                  <a:t>+</a:t>
                </a:r>
                <a:r>
                  <a:rPr lang="nb-NO" sz="2400" dirty="0">
                    <a:solidFill>
                      <a:srgbClr val="0070C0"/>
                    </a:solidFill>
                  </a:rPr>
                  <a:t>(p</a:t>
                </a:r>
                <a:r>
                  <a:rPr lang="nb-NO" sz="2400" baseline="-25000" dirty="0">
                    <a:solidFill>
                      <a:srgbClr val="0070C0"/>
                    </a:solidFill>
                  </a:rPr>
                  <a:t>i</a:t>
                </a:r>
                <a:r>
                  <a:rPr lang="nb-NO" sz="2400" dirty="0">
                    <a:solidFill>
                      <a:srgbClr val="0070C0"/>
                    </a:solidFill>
                  </a:rPr>
                  <a:t>)] – S) </a:t>
                </a:r>
                <a14:m>
                  <m:oMath xmlns:m="http://schemas.openxmlformats.org/officeDocument/2006/math">
                    <m:r>
                      <a:rPr lang="nb-NO" sz="2400" i="1">
                        <a:latin typeface="Cambria Math"/>
                      </a:rPr>
                      <m:t>∪</m:t>
                    </m:r>
                  </m:oMath>
                </a14:m>
                <a:r>
                  <a:rPr lang="nb-NO" sz="2400" dirty="0"/>
                  <a:t> </a:t>
                </a:r>
                <a:r>
                  <a:rPr lang="nb-NO" sz="2400" dirty="0">
                    <a:solidFill>
                      <a:srgbClr val="7030A0"/>
                    </a:solidFill>
                  </a:rPr>
                  <a:t>ALG(G[N</a:t>
                </a:r>
                <a:r>
                  <a:rPr lang="nb-NO" sz="24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nb-NO" sz="2400" dirty="0">
                    <a:solidFill>
                      <a:srgbClr val="7030A0"/>
                    </a:solidFill>
                  </a:rPr>
                  <a:t>(p</a:t>
                </a:r>
                <a:r>
                  <a:rPr lang="nb-NO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nb-NO" sz="2400" dirty="0">
                    <a:solidFill>
                      <a:srgbClr val="7030A0"/>
                    </a:solidFill>
                  </a:rPr>
                  <a:t>)] – S)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530625"/>
                <a:ext cx="601991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621" t="-10526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29123" y="2306489"/>
                <a:ext cx="33633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dirty="0"/>
                  <a:t>indegree and </a:t>
                </a:r>
                <a:r>
                  <a:rPr lang="nb-NO" sz="2000" dirty="0" err="1"/>
                  <a:t>outdegree</a:t>
                </a:r>
                <a:r>
                  <a:rPr lang="nb-NO" sz="2000" dirty="0"/>
                  <a:t> </a:t>
                </a:r>
                <a14:m>
                  <m:oMath xmlns:m="http://schemas.openxmlformats.org/officeDocument/2006/math">
                    <m:r>
                      <a:rPr lang="nb-NO" sz="200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000" dirty="0">
                    <a:solidFill>
                      <a:srgbClr val="C00000"/>
                    </a:solidFill>
                  </a:rPr>
                  <a:t> n/6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123" y="2306489"/>
                <a:ext cx="3363357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1812" t="-7576" r="-1087" b="-257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65121" y="4653136"/>
            <a:ext cx="4152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Always runs in polynomial time: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35696" y="5229200"/>
            <a:ext cx="501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Always</a:t>
            </a:r>
            <a:r>
              <a:rPr lang="nb-NO" sz="2400" dirty="0"/>
              <a:t> outputs a feedback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set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17989" y="4653136"/>
                <a:ext cx="32383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400" dirty="0">
                    <a:solidFill>
                      <a:srgbClr val="C00000"/>
                    </a:solidFill>
                  </a:rPr>
                  <a:t>T(n) </a:t>
                </a:r>
                <a14:m>
                  <m:oMath xmlns:m="http://schemas.openxmlformats.org/officeDocument/2006/math">
                    <m:r>
                      <a:rPr lang="nb-NO" sz="2400" i="1">
                        <a:solidFill>
                          <a:srgbClr val="C00000"/>
                        </a:solidFill>
                        <a:latin typeface="Cambria Math"/>
                      </a:rPr>
                      <m:t>≤</m:t>
                    </m:r>
                  </m:oMath>
                </a14:m>
                <a:r>
                  <a:rPr lang="nb-NO" sz="2400" dirty="0">
                    <a:solidFill>
                      <a:srgbClr val="C00000"/>
                    </a:solidFill>
                  </a:rPr>
                  <a:t> 48T(5n/6) + O(n</a:t>
                </a:r>
                <a:r>
                  <a:rPr lang="nb-NO" sz="2400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nb-NO" sz="2400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989" y="4653136"/>
                <a:ext cx="3238387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3013" t="-10526" r="-1883" b="-2894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051720" y="5867980"/>
            <a:ext cx="468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How </a:t>
            </a:r>
            <a:r>
              <a:rPr lang="nb-NO" sz="2400" dirty="0" err="1"/>
              <a:t>likely</a:t>
            </a:r>
            <a:r>
              <a:rPr lang="nb-NO" sz="2400" dirty="0"/>
              <a:t> is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dirty="0"/>
              <a:t> to be </a:t>
            </a:r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-approximate?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1946449"/>
            <a:ext cx="1887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For </a:t>
            </a:r>
            <a:r>
              <a:rPr lang="nb-NO" sz="2400" dirty="0">
                <a:solidFill>
                  <a:srgbClr val="C00000"/>
                </a:solidFill>
              </a:rPr>
              <a:t>i = 1 </a:t>
            </a:r>
            <a:r>
              <a:rPr lang="nb-NO" sz="2400" dirty="0"/>
              <a:t>to </a:t>
            </a:r>
            <a:r>
              <a:rPr lang="nb-NO" sz="2400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8835" y="3890665"/>
            <a:ext cx="240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Return </a:t>
            </a:r>
            <a:r>
              <a:rPr lang="nb-NO" sz="2400" dirty="0" err="1">
                <a:solidFill>
                  <a:srgbClr val="7030A0"/>
                </a:solidFill>
              </a:rPr>
              <a:t>smallest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  <a:r>
              <a:rPr lang="nb-NO" sz="2400" baseline="-25000" dirty="0">
                <a:solidFill>
                  <a:srgbClr val="C0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3880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Success</a:t>
            </a:r>
            <a:r>
              <a:rPr lang="nb-NO" dirty="0"/>
              <a:t> </a:t>
            </a:r>
            <a:r>
              <a:rPr lang="nb-NO" dirty="0" err="1"/>
              <a:t>probability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2732181" y="1556793"/>
            <a:ext cx="3215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Success in </a:t>
            </a:r>
            <a:r>
              <a:rPr lang="en-US" sz="3200" dirty="0">
                <a:solidFill>
                  <a:srgbClr val="0070C0"/>
                </a:solidFill>
              </a:rPr>
              <a:t>this call</a:t>
            </a:r>
            <a:endParaRPr lang="nb-NO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155679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if</a:t>
            </a:r>
            <a:endParaRPr lang="nb-NO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0BA9C-8986-03BD-7C1A-8586BDC1F95A}"/>
              </a:ext>
            </a:extLst>
          </p:cNvPr>
          <p:cNvGrpSpPr/>
          <p:nvPr/>
        </p:nvGrpSpPr>
        <p:grpSpPr>
          <a:xfrm>
            <a:off x="2339752" y="2276872"/>
            <a:ext cx="4118188" cy="3744416"/>
            <a:chOff x="2339752" y="2276872"/>
            <a:chExt cx="4118188" cy="3744416"/>
          </a:xfrm>
        </p:grpSpPr>
        <p:sp>
          <p:nvSpPr>
            <p:cNvPr id="11" name="TextBox 10"/>
            <p:cNvSpPr txBox="1"/>
            <p:nvPr/>
          </p:nvSpPr>
          <p:spPr>
            <a:xfrm>
              <a:off x="3826565" y="2996952"/>
              <a:ext cx="2089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600" dirty="0">
                  <a:solidFill>
                    <a:srgbClr val="C00000"/>
                  </a:solidFill>
                </a:rPr>
                <a:t>(1 -           )</a:t>
              </a:r>
              <a:endParaRPr lang="nb-NO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87824" y="2276872"/>
              <a:ext cx="3086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>
                  <a:solidFill>
                    <a:srgbClr val="0070C0"/>
                  </a:solidFill>
                </a:rPr>
                <a:t>Not all </a:t>
              </a:r>
              <a:r>
                <a:rPr lang="nb-NO" sz="2400" dirty="0">
                  <a:solidFill>
                    <a:srgbClr val="C00000"/>
                  </a:solidFill>
                </a:rPr>
                <a:t>24</a:t>
              </a:r>
              <a:r>
                <a:rPr lang="nb-NO" sz="2400" dirty="0"/>
                <a:t> </a:t>
              </a:r>
              <a:r>
                <a:rPr lang="nb-NO" sz="2400" dirty="0" err="1">
                  <a:solidFill>
                    <a:srgbClr val="0070C0"/>
                  </a:solidFill>
                </a:rPr>
                <a:t>iterations</a:t>
              </a:r>
              <a:r>
                <a:rPr lang="nb-NO" sz="2400" dirty="0">
                  <a:solidFill>
                    <a:srgbClr val="0070C0"/>
                  </a:solidFill>
                </a:rPr>
                <a:t> </a:t>
              </a:r>
              <a:r>
                <a:rPr lang="nb-NO" sz="2400" dirty="0" err="1">
                  <a:solidFill>
                    <a:srgbClr val="0070C0"/>
                  </a:solidFill>
                </a:rPr>
                <a:t>fail</a:t>
              </a:r>
              <a:endParaRPr lang="nb-NO" sz="2400" dirty="0">
                <a:solidFill>
                  <a:srgbClr val="0070C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339752" y="4014356"/>
                  <a:ext cx="193963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≥</m:t>
                      </m:r>
                    </m:oMath>
                  </a14:m>
                  <a:r>
                    <a:rPr lang="nb-NO" sz="3600" dirty="0">
                      <a:solidFill>
                        <a:srgbClr val="C00000"/>
                      </a:solidFill>
                    </a:rPr>
                    <a:t> 1 – 1/e</a:t>
                  </a: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9752" y="4014356"/>
                  <a:ext cx="1939634" cy="646331"/>
                </a:xfrm>
                <a:prstGeom prst="rect">
                  <a:avLst/>
                </a:prstGeom>
                <a:blipFill>
                  <a:blip r:embed="rId2"/>
                  <a:stretch>
                    <a:fillRect l="-3922" t="-15385" r="-8497" b="-32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176820" y="4005064"/>
                  <a:ext cx="128112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b-NO" sz="3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≥</m:t>
                      </m:r>
                    </m:oMath>
                  </a14:m>
                  <a:r>
                    <a:rPr lang="nb-NO" sz="3600" dirty="0">
                      <a:solidFill>
                        <a:srgbClr val="C00000"/>
                      </a:solidFill>
                    </a:rPr>
                    <a:t> 1/2</a:t>
                  </a:r>
                </a:p>
              </p:txBody>
            </p:sp>
          </mc:Choice>
          <mc:Fallback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820" y="4005064"/>
                  <a:ext cx="128112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4902" t="-13462" r="-13725" b="-32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4067944" y="4820959"/>
              <a:ext cx="96372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200" dirty="0">
                  <a:sym typeface="Wingdings" panose="05000000000000000000" pitchFamily="2" charset="2"/>
                </a:rPr>
                <a:t></a:t>
              </a:r>
              <a:endParaRPr lang="nb-NO" sz="72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572000" y="2984396"/>
                  <a:ext cx="1120820" cy="732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lang="nb-NO" sz="3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3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nb-NO" sz="32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nb-NO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2984396"/>
                  <a:ext cx="1120820" cy="732636"/>
                </a:xfrm>
                <a:prstGeom prst="rect">
                  <a:avLst/>
                </a:prstGeom>
                <a:blipFill>
                  <a:blip r:embed="rId4"/>
                  <a:stretch>
                    <a:fillRect l="-52809" t="-134483" r="-11236" b="-20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5724128" y="291565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rgbClr val="C00000"/>
                  </a:solidFill>
                </a:rPr>
                <a:t>24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87956" y="2996952"/>
              <a:ext cx="6639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600" dirty="0">
                  <a:solidFill>
                    <a:srgbClr val="C00000"/>
                  </a:solidFill>
                </a:rPr>
                <a:t>1 -</a:t>
              </a:r>
              <a:endParaRPr lang="nb-NO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2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Summary</a:t>
            </a:r>
            <a:r>
              <a:rPr lang="nb-NO" dirty="0"/>
              <a:t> - FVST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2060848"/>
            <a:ext cx="403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C00000"/>
                </a:solidFill>
              </a:rPr>
              <a:t>Polynomial time </a:t>
            </a:r>
            <a:r>
              <a:rPr lang="nb-NO" sz="2800" dirty="0" err="1"/>
              <a:t>algorithm</a:t>
            </a:r>
            <a:endParaRPr lang="nb-NO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852936"/>
            <a:ext cx="568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>
                <a:solidFill>
                  <a:srgbClr val="0070C0"/>
                </a:solidFill>
              </a:rPr>
              <a:t>Always</a:t>
            </a:r>
            <a:r>
              <a:rPr lang="nb-NO" sz="2800" dirty="0">
                <a:solidFill>
                  <a:srgbClr val="0070C0"/>
                </a:solidFill>
              </a:rPr>
              <a:t> </a:t>
            </a:r>
            <a:r>
              <a:rPr lang="nb-NO" sz="2800" dirty="0"/>
              <a:t>outputs a </a:t>
            </a:r>
            <a:r>
              <a:rPr lang="nb-NO" sz="2800" dirty="0">
                <a:solidFill>
                  <a:srgbClr val="C00000"/>
                </a:solidFill>
              </a:rPr>
              <a:t>Feedback </a:t>
            </a:r>
            <a:r>
              <a:rPr lang="nb-NO" sz="2800" dirty="0" err="1">
                <a:solidFill>
                  <a:srgbClr val="C00000"/>
                </a:solidFill>
              </a:rPr>
              <a:t>Vertex</a:t>
            </a:r>
            <a:r>
              <a:rPr lang="nb-NO" sz="2800" dirty="0">
                <a:solidFill>
                  <a:srgbClr val="C00000"/>
                </a:solidFill>
              </a:rPr>
              <a:t>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5536" y="3645024"/>
                <a:ext cx="81515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/>
                  <a:t>Output </a:t>
                </a:r>
                <a:r>
                  <a:rPr lang="nb-NO" sz="2800" dirty="0" err="1"/>
                  <a:t>solution</a:t>
                </a:r>
                <a:r>
                  <a:rPr lang="nb-NO" sz="2800" dirty="0"/>
                  <a:t> is </a:t>
                </a:r>
                <a:r>
                  <a:rPr lang="nb-NO" sz="2800" dirty="0">
                    <a:solidFill>
                      <a:srgbClr val="C00000"/>
                    </a:solidFill>
                  </a:rPr>
                  <a:t>2</a:t>
                </a:r>
                <a:r>
                  <a:rPr lang="nb-NO" sz="2800" dirty="0"/>
                  <a:t>-approximate </a:t>
                </a:r>
                <a:r>
                  <a:rPr lang="nb-NO" sz="2800" dirty="0" err="1"/>
                  <a:t>with</a:t>
                </a:r>
                <a:r>
                  <a:rPr lang="nb-NO" sz="2800" dirty="0"/>
                  <a:t> </a:t>
                </a:r>
                <a:r>
                  <a:rPr lang="nb-NO" sz="2800" dirty="0" err="1"/>
                  <a:t>probability</a:t>
                </a:r>
                <a:r>
                  <a:rPr lang="nb-NO" sz="2800" dirty="0"/>
                  <a:t> </a:t>
                </a:r>
                <a14:m>
                  <m:oMath xmlns:m="http://schemas.openxmlformats.org/officeDocument/2006/math">
                    <m:r>
                      <a:rPr lang="nb-NO" sz="2800" b="0" i="1" smtClean="0">
                        <a:solidFill>
                          <a:srgbClr val="C00000"/>
                        </a:solidFill>
                        <a:latin typeface="Cambria Math"/>
                      </a:rPr>
                      <m:t>≥</m:t>
                    </m:r>
                  </m:oMath>
                </a14:m>
                <a:r>
                  <a:rPr lang="nb-NO" sz="2800" dirty="0">
                    <a:solidFill>
                      <a:srgbClr val="C00000"/>
                    </a:solidFill>
                  </a:rPr>
                  <a:t> ½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645024"/>
                <a:ext cx="8151527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1571" t="-10465" r="-598" b="-3255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36" y="332656"/>
            <a:ext cx="8229600" cy="1143000"/>
          </a:xfrm>
        </p:spPr>
        <p:txBody>
          <a:bodyPr/>
          <a:lstStyle/>
          <a:p>
            <a:r>
              <a:rPr lang="nb-NO" dirty="0" err="1"/>
              <a:t>Similar</a:t>
            </a:r>
            <a:r>
              <a:rPr lang="nb-NO" dirty="0"/>
              <a:t> Problem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412776"/>
            <a:ext cx="3536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rgbClr val="0070C0"/>
                </a:solidFill>
              </a:rPr>
              <a:t>Cluster </a:t>
            </a:r>
            <a:r>
              <a:rPr lang="nb-NO" sz="2800" dirty="0" err="1">
                <a:solidFill>
                  <a:srgbClr val="0070C0"/>
                </a:solidFill>
              </a:rPr>
              <a:t>Vertex</a:t>
            </a:r>
            <a:r>
              <a:rPr lang="nb-NO" sz="2800" dirty="0">
                <a:solidFill>
                  <a:srgbClr val="0070C0"/>
                </a:solidFill>
              </a:rPr>
              <a:t> </a:t>
            </a:r>
            <a:r>
              <a:rPr lang="nb-NO" sz="2800" dirty="0" err="1">
                <a:solidFill>
                  <a:srgbClr val="0070C0"/>
                </a:solidFill>
              </a:rPr>
              <a:t>Deletion</a:t>
            </a:r>
            <a:endParaRPr lang="nb-NO" sz="28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405" y="2080012"/>
            <a:ext cx="51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</a:rPr>
              <a:t>In: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2554451"/>
            <a:ext cx="890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70C0"/>
                </a:solidFill>
              </a:rPr>
              <a:t>Task</a:t>
            </a:r>
            <a:r>
              <a:rPr lang="nb-NO" sz="2400" b="1" dirty="0">
                <a:solidFill>
                  <a:srgbClr val="0070C0"/>
                </a:solidFill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4154" y="2584068"/>
            <a:ext cx="402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Find</a:t>
            </a:r>
            <a:r>
              <a:rPr lang="nb-NO" sz="2400" dirty="0"/>
              <a:t> minimum </a:t>
            </a:r>
            <a:r>
              <a:rPr lang="nb-NO" sz="2400" dirty="0" err="1"/>
              <a:t>size</a:t>
            </a:r>
            <a:r>
              <a:rPr lang="nb-NO" sz="2400" dirty="0"/>
              <a:t> </a:t>
            </a:r>
            <a:r>
              <a:rPr lang="nb-NO" sz="2400" dirty="0" err="1"/>
              <a:t>vertex</a:t>
            </a:r>
            <a:r>
              <a:rPr lang="nb-NO" sz="2400" dirty="0"/>
              <a:t> </a:t>
            </a:r>
            <a:r>
              <a:rPr lang="nb-NO" sz="2400" dirty="0" err="1"/>
              <a:t>set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3688" y="3025408"/>
            <a:ext cx="476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s.t.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C00000"/>
                </a:solidFill>
              </a:rPr>
              <a:t>G – S </a:t>
            </a:r>
            <a:r>
              <a:rPr lang="nb-NO" sz="2400" dirty="0"/>
              <a:t>is a </a:t>
            </a:r>
            <a:r>
              <a:rPr lang="nb-NO" sz="2400" dirty="0" err="1">
                <a:solidFill>
                  <a:srgbClr val="0070C0"/>
                </a:solidFill>
              </a:rPr>
              <a:t>disjoint</a:t>
            </a:r>
            <a:r>
              <a:rPr lang="nb-NO" sz="2400" dirty="0">
                <a:solidFill>
                  <a:srgbClr val="0070C0"/>
                </a:solidFill>
              </a:rPr>
              <a:t> union </a:t>
            </a:r>
            <a:r>
              <a:rPr lang="nb-NO" sz="2400" dirty="0" err="1">
                <a:solidFill>
                  <a:srgbClr val="0070C0"/>
                </a:solidFill>
              </a:rPr>
              <a:t>of</a:t>
            </a:r>
            <a:r>
              <a:rPr lang="nb-NO" sz="2400" dirty="0">
                <a:solidFill>
                  <a:srgbClr val="0070C0"/>
                </a:solidFill>
              </a:rPr>
              <a:t> </a:t>
            </a:r>
            <a:r>
              <a:rPr lang="nb-NO" sz="2400" dirty="0" err="1">
                <a:solidFill>
                  <a:srgbClr val="0070C0"/>
                </a:solidFill>
              </a:rPr>
              <a:t>cliques</a:t>
            </a:r>
            <a:endParaRPr lang="nb-NO" sz="2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6495" y="4384268"/>
            <a:ext cx="301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70C0"/>
                </a:solidFill>
              </a:rPr>
              <a:t>You</a:t>
            </a:r>
            <a:r>
              <a:rPr lang="nb-NO" sz="2400" b="1" dirty="0">
                <a:solidFill>
                  <a:srgbClr val="0070C0"/>
                </a:solidFill>
              </a:rPr>
              <a:t>, Wang, </a:t>
            </a:r>
            <a:r>
              <a:rPr lang="nb-NO" sz="2400" b="1" dirty="0" err="1">
                <a:solidFill>
                  <a:srgbClr val="0070C0"/>
                </a:solidFill>
              </a:rPr>
              <a:t>Cao</a:t>
            </a:r>
            <a:r>
              <a:rPr lang="nb-NO" sz="2400" b="1" dirty="0">
                <a:solidFill>
                  <a:srgbClr val="0070C0"/>
                </a:solidFill>
              </a:rPr>
              <a:t>, 2015: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407" y="5002723"/>
            <a:ext cx="380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70C0"/>
                </a:solidFill>
              </a:rPr>
              <a:t>Fiorini</a:t>
            </a:r>
            <a:r>
              <a:rPr lang="nb-NO" sz="2400" b="1" dirty="0">
                <a:solidFill>
                  <a:srgbClr val="0070C0"/>
                </a:solidFill>
              </a:rPr>
              <a:t>, </a:t>
            </a:r>
            <a:r>
              <a:rPr lang="nb-NO" sz="2400" b="1" dirty="0" err="1">
                <a:solidFill>
                  <a:srgbClr val="0070C0"/>
                </a:solidFill>
              </a:rPr>
              <a:t>Joret</a:t>
            </a:r>
            <a:r>
              <a:rPr lang="nb-NO" sz="2400" b="1" dirty="0">
                <a:solidFill>
                  <a:srgbClr val="0070C0"/>
                </a:solidFill>
              </a:rPr>
              <a:t>, </a:t>
            </a:r>
            <a:r>
              <a:rPr lang="nb-NO" sz="2400" b="1" dirty="0" err="1">
                <a:solidFill>
                  <a:srgbClr val="0070C0"/>
                </a:solidFill>
              </a:rPr>
              <a:t>Schaudt</a:t>
            </a:r>
            <a:r>
              <a:rPr lang="nb-NO" sz="2400" b="1" dirty="0">
                <a:solidFill>
                  <a:srgbClr val="0070C0"/>
                </a:solidFill>
              </a:rPr>
              <a:t>, 2015: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2839" y="5023048"/>
            <a:ext cx="2642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2.33</a:t>
            </a:r>
            <a:r>
              <a:rPr lang="nb-NO" sz="2400" dirty="0"/>
              <a:t>-approximation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02839" y="4354651"/>
            <a:ext cx="2487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2.5</a:t>
            </a:r>
            <a:r>
              <a:rPr lang="nb-NO" sz="2400" dirty="0"/>
              <a:t>-approximation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02839" y="5434771"/>
            <a:ext cx="3177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No </a:t>
            </a:r>
            <a:r>
              <a:rPr lang="nb-NO" sz="2400" dirty="0">
                <a:solidFill>
                  <a:srgbClr val="C00000"/>
                </a:solidFill>
              </a:rPr>
              <a:t>1.999</a:t>
            </a:r>
            <a:r>
              <a:rPr lang="nb-NO" sz="2400" dirty="0"/>
              <a:t> </a:t>
            </a:r>
            <a:r>
              <a:rPr lang="nb-NO" sz="2400" dirty="0" err="1"/>
              <a:t>assuming</a:t>
            </a:r>
            <a:r>
              <a:rPr lang="nb-NO" sz="2400" dirty="0"/>
              <a:t> </a:t>
            </a:r>
            <a:r>
              <a:rPr lang="nb-NO" sz="2400" dirty="0">
                <a:solidFill>
                  <a:srgbClr val="0070C0"/>
                </a:solidFill>
              </a:rPr>
              <a:t>UGC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2719" y="3837821"/>
            <a:ext cx="973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Naive: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0367" y="3850595"/>
            <a:ext cx="225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3</a:t>
            </a:r>
            <a:r>
              <a:rPr lang="nb-NO" sz="2400" dirty="0"/>
              <a:t>-approximation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2080012"/>
            <a:ext cx="1213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Graph </a:t>
            </a:r>
            <a:r>
              <a:rPr lang="nb-NO" sz="2400" dirty="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BBCC2-04AE-AE1A-9CF0-6D6D135F3107}"/>
              </a:ext>
            </a:extLst>
          </p:cNvPr>
          <p:cNvSpPr txBox="1"/>
          <p:nvPr/>
        </p:nvSpPr>
        <p:spPr>
          <a:xfrm>
            <a:off x="395536" y="602941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 err="1">
                <a:solidFill>
                  <a:srgbClr val="0070C0"/>
                </a:solidFill>
              </a:rPr>
              <a:t>Aprile</a:t>
            </a:r>
            <a:r>
              <a:rPr lang="nb-NO" sz="2400" b="1" dirty="0">
                <a:solidFill>
                  <a:srgbClr val="0070C0"/>
                </a:solidFill>
              </a:rPr>
              <a:t>, </a:t>
            </a:r>
            <a:r>
              <a:rPr lang="nb-NO" sz="2400" b="1" dirty="0" err="1">
                <a:solidFill>
                  <a:srgbClr val="0070C0"/>
                </a:solidFill>
              </a:rPr>
              <a:t>Drescher</a:t>
            </a:r>
            <a:r>
              <a:rPr lang="nb-NO" sz="2400" b="1" dirty="0">
                <a:solidFill>
                  <a:srgbClr val="0070C0"/>
                </a:solidFill>
              </a:rPr>
              <a:t>, </a:t>
            </a:r>
            <a:r>
              <a:rPr lang="nb-NO" sz="2400" b="1" dirty="0" err="1">
                <a:solidFill>
                  <a:srgbClr val="0070C0"/>
                </a:solidFill>
              </a:rPr>
              <a:t>Fiorini</a:t>
            </a:r>
            <a:r>
              <a:rPr lang="nb-NO" sz="2400" b="1" dirty="0">
                <a:solidFill>
                  <a:srgbClr val="0070C0"/>
                </a:solidFill>
              </a:rPr>
              <a:t>, </a:t>
            </a:r>
            <a:r>
              <a:rPr lang="nb-NO" sz="2400" b="1" dirty="0" err="1">
                <a:solidFill>
                  <a:srgbClr val="0070C0"/>
                </a:solidFill>
              </a:rPr>
              <a:t>Hyunh</a:t>
            </a:r>
            <a:r>
              <a:rPr lang="nb-NO" sz="2400" b="1" dirty="0">
                <a:solidFill>
                  <a:srgbClr val="0070C0"/>
                </a:solidFill>
              </a:rPr>
              <a:t>, 2022: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9137F-373F-4E47-929E-3195CEFD7A0B}"/>
              </a:ext>
            </a:extLst>
          </p:cNvPr>
          <p:cNvSpPr txBox="1"/>
          <p:nvPr/>
        </p:nvSpPr>
        <p:spPr>
          <a:xfrm>
            <a:off x="4967536" y="6123492"/>
            <a:ext cx="2916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dirty="0">
                <a:solidFill>
                  <a:srgbClr val="C00000"/>
                </a:solidFill>
              </a:rPr>
              <a:t>2</a:t>
            </a:r>
            <a:r>
              <a:rPr lang="nb-NO" sz="2400" dirty="0"/>
              <a:t>-approximaiton</a:t>
            </a:r>
          </a:p>
        </p:txBody>
      </p:sp>
    </p:spTree>
    <p:extLst>
      <p:ext uri="{BB962C8B-B14F-4D97-AF65-F5344CB8AC3E}">
        <p14:creationId xmlns:p14="http://schemas.microsoft.com/office/powerpoint/2010/main" val="377033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3" grpId="0"/>
      <p:bldP spid="18" grpId="0"/>
      <p:bldP spid="2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36" y="332656"/>
            <a:ext cx="8229600" cy="1143000"/>
          </a:xfrm>
        </p:spPr>
        <p:txBody>
          <a:bodyPr/>
          <a:lstStyle/>
          <a:p>
            <a:r>
              <a:rPr lang="nb-NO" dirty="0"/>
              <a:t>Open Problems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84457-8849-D84B-B4D7-DD33A5565188}"/>
              </a:ext>
            </a:extLst>
          </p:cNvPr>
          <p:cNvSpPr txBox="1"/>
          <p:nvPr/>
        </p:nvSpPr>
        <p:spPr>
          <a:xfrm>
            <a:off x="611560" y="1556792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Look at other problems of this nature.</a:t>
            </a:r>
          </a:p>
          <a:p>
            <a:endParaRPr lang="en-US" sz="3200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+mj-lt"/>
              </a:rPr>
              <a:t>A nontrivial approximation for any graph class that is characterized by exclusion of finite induced subgraphs</a:t>
            </a:r>
          </a:p>
          <a:p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65978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772816"/>
            <a:ext cx="944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So </a:t>
            </a:r>
            <a:r>
              <a:rPr lang="nb-NO" sz="40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1800" y="1268760"/>
            <a:ext cx="4685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/>
              <a:t>Picked</a:t>
            </a:r>
            <a:r>
              <a:rPr lang="nb-NO" sz="4000" dirty="0"/>
              <a:t> </a:t>
            </a:r>
            <a:r>
              <a:rPr lang="nb-NO" sz="4000" dirty="0">
                <a:solidFill>
                  <a:srgbClr val="C00000"/>
                </a:solidFill>
              </a:rPr>
              <a:t>random</a:t>
            </a:r>
            <a:r>
              <a:rPr lang="nb-NO" sz="4000" dirty="0"/>
              <a:t> </a:t>
            </a:r>
            <a:r>
              <a:rPr lang="nb-NO" sz="4000" dirty="0" err="1"/>
              <a:t>vertex</a:t>
            </a:r>
            <a:endParaRPr lang="nb-NO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2339588"/>
            <a:ext cx="51712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/>
              <a:t>Declared</a:t>
            </a:r>
            <a:r>
              <a:rPr lang="nb-NO" sz="4000" dirty="0"/>
              <a:t> it is </a:t>
            </a:r>
            <a:r>
              <a:rPr lang="nb-NO" sz="4000" dirty="0">
                <a:solidFill>
                  <a:srgbClr val="C00000"/>
                </a:solidFill>
              </a:rPr>
              <a:t>in </a:t>
            </a:r>
            <a:r>
              <a:rPr lang="nb-NO" sz="4000" dirty="0" err="1">
                <a:solidFill>
                  <a:srgbClr val="C00000"/>
                </a:solidFill>
              </a:rPr>
              <a:t>solution</a:t>
            </a:r>
            <a:endParaRPr lang="nb-NO" sz="4000" dirty="0">
              <a:solidFill>
                <a:srgbClr val="C00000"/>
              </a:solidFill>
            </a:endParaRPr>
          </a:p>
          <a:p>
            <a:pPr algn="ctr"/>
            <a:r>
              <a:rPr lang="nb-NO" sz="4000" dirty="0">
                <a:solidFill>
                  <a:srgbClr val="0070C0"/>
                </a:solidFill>
              </a:rPr>
              <a:t>Random </a:t>
            </a:r>
            <a:r>
              <a:rPr lang="nb-NO" sz="4000" dirty="0" err="1">
                <a:solidFill>
                  <a:srgbClr val="0070C0"/>
                </a:solidFill>
              </a:rPr>
              <a:t>Selection</a:t>
            </a:r>
            <a:endParaRPr lang="nb-NO" sz="4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125" y="4280902"/>
            <a:ext cx="1157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002060"/>
                </a:solidFill>
              </a:rPr>
              <a:t>And: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3933056"/>
            <a:ext cx="5384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err="1"/>
              <a:t>Pick</a:t>
            </a:r>
            <a:r>
              <a:rPr lang="nb-NO" sz="4000" dirty="0"/>
              <a:t> </a:t>
            </a:r>
            <a:r>
              <a:rPr lang="nb-NO" sz="4000" dirty="0">
                <a:solidFill>
                  <a:srgbClr val="C00000"/>
                </a:solidFill>
              </a:rPr>
              <a:t>random</a:t>
            </a:r>
            <a:r>
              <a:rPr lang="nb-NO" sz="4000" dirty="0"/>
              <a:t> </a:t>
            </a:r>
            <a:r>
              <a:rPr lang="nb-NO" sz="4000" dirty="0" err="1"/>
              <a:t>vertex</a:t>
            </a:r>
            <a:r>
              <a:rPr lang="nb-NO" sz="4000" dirty="0"/>
              <a:t>/</a:t>
            </a:r>
            <a:r>
              <a:rPr lang="nb-NO" sz="4000" dirty="0" err="1"/>
              <a:t>edge</a:t>
            </a:r>
            <a:endParaRPr lang="nb-NO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2483768" y="4967502"/>
            <a:ext cx="59253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dirty="0" err="1"/>
              <a:t>Declare</a:t>
            </a:r>
            <a:r>
              <a:rPr lang="nb-NO" sz="4000" dirty="0"/>
              <a:t> it is </a:t>
            </a:r>
            <a:r>
              <a:rPr lang="nb-NO" sz="4000" dirty="0">
                <a:solidFill>
                  <a:srgbClr val="C00000"/>
                </a:solidFill>
              </a:rPr>
              <a:t>NOT in </a:t>
            </a:r>
            <a:r>
              <a:rPr lang="nb-NO" sz="4000" dirty="0" err="1">
                <a:solidFill>
                  <a:srgbClr val="C00000"/>
                </a:solidFill>
              </a:rPr>
              <a:t>solution</a:t>
            </a:r>
            <a:endParaRPr lang="nb-NO" sz="4000" dirty="0">
              <a:solidFill>
                <a:srgbClr val="C00000"/>
              </a:solidFill>
            </a:endParaRPr>
          </a:p>
          <a:p>
            <a:pPr algn="ctr"/>
            <a:r>
              <a:rPr lang="nb-NO" sz="4000" dirty="0">
                <a:solidFill>
                  <a:srgbClr val="0070C0"/>
                </a:solidFill>
              </a:rPr>
              <a:t>Random </a:t>
            </a:r>
            <a:r>
              <a:rPr lang="nb-NO" sz="4000" dirty="0" err="1">
                <a:solidFill>
                  <a:srgbClr val="0070C0"/>
                </a:solidFill>
              </a:rPr>
              <a:t>Deselection</a:t>
            </a:r>
            <a:endParaRPr lang="nb-NO" sz="4000" dirty="0">
              <a:solidFill>
                <a:srgbClr val="0070C0"/>
              </a:solidFill>
            </a:endParaRPr>
          </a:p>
          <a:p>
            <a:endParaRPr lang="nb-NO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145EA-7953-298E-7A60-F7683E1E8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7944-74D6-761C-B99B-0832864B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Moral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B53AF9-87F7-E90D-D304-2E664D1EFAB1}"/>
              </a:ext>
            </a:extLst>
          </p:cNvPr>
          <p:cNvSpPr txBox="1"/>
          <p:nvPr/>
        </p:nvSpPr>
        <p:spPr>
          <a:xfrm>
            <a:off x="1532732" y="2060848"/>
            <a:ext cx="2045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Sometimes</a:t>
            </a:r>
            <a:endParaRPr lang="nb-NO" sz="32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0B752-57C4-0A19-2001-AAF1AF8311F0}"/>
              </a:ext>
            </a:extLst>
          </p:cNvPr>
          <p:cNvSpPr txBox="1"/>
          <p:nvPr/>
        </p:nvSpPr>
        <p:spPr>
          <a:xfrm>
            <a:off x="3203848" y="2996952"/>
            <a:ext cx="4938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silly looking algorithms</a:t>
            </a:r>
            <a:endParaRPr lang="nb-NO" sz="40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8F86B-ADB1-1CEC-A274-E1ADD9848C29}"/>
              </a:ext>
            </a:extLst>
          </p:cNvPr>
          <p:cNvSpPr/>
          <p:nvPr/>
        </p:nvSpPr>
        <p:spPr>
          <a:xfrm>
            <a:off x="1691680" y="4221088"/>
            <a:ext cx="3224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miraculously work</a:t>
            </a:r>
            <a:endParaRPr lang="nb-NO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171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Summary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2276872"/>
            <a:ext cx="620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002060"/>
                </a:solidFill>
              </a:rPr>
              <a:t>If </a:t>
            </a:r>
            <a:r>
              <a:rPr lang="nb-NO" sz="4000" dirty="0" err="1">
                <a:solidFill>
                  <a:srgbClr val="002060"/>
                </a:solidFill>
              </a:rPr>
              <a:t>you</a:t>
            </a:r>
            <a:r>
              <a:rPr lang="nb-NO" sz="4000" dirty="0">
                <a:solidFill>
                  <a:srgbClr val="002060"/>
                </a:solidFill>
              </a:rPr>
              <a:t> </a:t>
            </a:r>
            <a:r>
              <a:rPr lang="nb-NO" sz="4000" dirty="0" err="1">
                <a:solidFill>
                  <a:srgbClr val="002060"/>
                </a:solidFill>
              </a:rPr>
              <a:t>don’t</a:t>
            </a:r>
            <a:r>
              <a:rPr lang="nb-NO" sz="4000" dirty="0">
                <a:solidFill>
                  <a:srgbClr val="002060"/>
                </a:solidFill>
              </a:rPr>
              <a:t> </a:t>
            </a:r>
            <a:r>
              <a:rPr lang="nb-NO" sz="4000" dirty="0" err="1">
                <a:solidFill>
                  <a:srgbClr val="002060"/>
                </a:solidFill>
              </a:rPr>
              <a:t>know</a:t>
            </a:r>
            <a:r>
              <a:rPr lang="nb-NO" sz="4000" dirty="0">
                <a:solidFill>
                  <a:srgbClr val="002060"/>
                </a:solidFill>
              </a:rPr>
              <a:t> </a:t>
            </a:r>
            <a:r>
              <a:rPr lang="nb-NO" sz="4000" dirty="0" err="1">
                <a:solidFill>
                  <a:srgbClr val="002060"/>
                </a:solidFill>
              </a:rPr>
              <a:t>what</a:t>
            </a:r>
            <a:r>
              <a:rPr lang="nb-NO" sz="4000" dirty="0">
                <a:solidFill>
                  <a:srgbClr val="002060"/>
                </a:solidFill>
              </a:rPr>
              <a:t> to 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1720" y="3140387"/>
            <a:ext cx="4839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>
                <a:solidFill>
                  <a:srgbClr val="002060"/>
                </a:solidFill>
              </a:rPr>
              <a:t>Do </a:t>
            </a:r>
            <a:r>
              <a:rPr lang="nb-NO" sz="4000" dirty="0" err="1">
                <a:solidFill>
                  <a:srgbClr val="002060"/>
                </a:solidFill>
              </a:rPr>
              <a:t>something</a:t>
            </a:r>
            <a:r>
              <a:rPr lang="nb-NO" sz="4000" dirty="0">
                <a:solidFill>
                  <a:srgbClr val="002060"/>
                </a:solidFill>
              </a:rPr>
              <a:t> </a:t>
            </a:r>
            <a:r>
              <a:rPr lang="nb-NO" sz="4000" dirty="0">
                <a:solidFill>
                  <a:srgbClr val="C00000"/>
                </a:solidFill>
              </a:rPr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38300956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le of ca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12850"/>
            <a:ext cx="25527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61015" y="1844824"/>
            <a:ext cx="59233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6424923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g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9" y="3339782"/>
            <a:ext cx="974601" cy="7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g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52419"/>
            <a:ext cx="1264921" cy="10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Exponential</a:t>
            </a:r>
            <a:r>
              <a:rPr lang="nb-NO" dirty="0"/>
              <a:t> Time </a:t>
            </a:r>
            <a:r>
              <a:rPr lang="nb-NO" dirty="0" err="1"/>
              <a:t>Algorithms</a:t>
            </a:r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2348880"/>
            <a:ext cx="285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err="1"/>
              <a:t>Can</a:t>
            </a:r>
            <a:r>
              <a:rPr lang="nb-NO" sz="2800" dirty="0"/>
              <a:t> </a:t>
            </a:r>
            <a:r>
              <a:rPr lang="nb-NO" sz="2800" dirty="0" err="1"/>
              <a:t>we</a:t>
            </a:r>
            <a:r>
              <a:rPr lang="nb-NO" sz="2800" dirty="0"/>
              <a:t> do </a:t>
            </a:r>
            <a:r>
              <a:rPr lang="nb-NO" sz="2800" dirty="0" err="1"/>
              <a:t>better</a:t>
            </a:r>
            <a:r>
              <a:rPr lang="nb-NO" sz="28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36" y="1628800"/>
            <a:ext cx="451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Naive </a:t>
            </a:r>
            <a:r>
              <a:rPr lang="nb-NO" sz="2800" dirty="0">
                <a:solidFill>
                  <a:srgbClr val="0070C0"/>
                </a:solidFill>
              </a:rPr>
              <a:t>Feedback </a:t>
            </a:r>
            <a:r>
              <a:rPr lang="nb-NO" sz="2800" dirty="0" err="1">
                <a:solidFill>
                  <a:srgbClr val="0070C0"/>
                </a:solidFill>
              </a:rPr>
              <a:t>Vertex</a:t>
            </a:r>
            <a:r>
              <a:rPr lang="nb-NO" sz="2800" dirty="0">
                <a:solidFill>
                  <a:srgbClr val="0070C0"/>
                </a:solidFill>
              </a:rPr>
              <a:t> Set</a:t>
            </a:r>
            <a:r>
              <a:rPr lang="nb-NO" sz="2800" dirty="0"/>
              <a:t>: </a:t>
            </a:r>
            <a:r>
              <a:rPr lang="nb-NO" sz="2800" dirty="0">
                <a:solidFill>
                  <a:srgbClr val="C00000"/>
                </a:solidFill>
              </a:rPr>
              <a:t>2</a:t>
            </a:r>
            <a:r>
              <a:rPr lang="nb-NO" sz="2800" baseline="30000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413" y="2996952"/>
            <a:ext cx="265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Razgon</a:t>
            </a:r>
            <a:r>
              <a:rPr lang="nb-NO" sz="2400" dirty="0"/>
              <a:t>, </a:t>
            </a:r>
            <a:r>
              <a:rPr lang="nb-NO" sz="2400" dirty="0">
                <a:solidFill>
                  <a:srgbClr val="0070C0"/>
                </a:solidFill>
              </a:rPr>
              <a:t>2006</a:t>
            </a:r>
            <a:r>
              <a:rPr lang="nb-NO" sz="2400" dirty="0"/>
              <a:t>: </a:t>
            </a:r>
            <a:r>
              <a:rPr lang="nb-NO" sz="2400" dirty="0">
                <a:solidFill>
                  <a:srgbClr val="C00000"/>
                </a:solidFill>
              </a:rPr>
              <a:t>1.89</a:t>
            </a:r>
            <a:r>
              <a:rPr lang="nb-NO" sz="2400" baseline="30000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0072" y="3729806"/>
            <a:ext cx="241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FGPR, </a:t>
            </a:r>
            <a:r>
              <a:rPr lang="nb-NO" sz="2400" dirty="0">
                <a:solidFill>
                  <a:srgbClr val="0070C0"/>
                </a:solidFill>
              </a:rPr>
              <a:t>2008</a:t>
            </a:r>
            <a:r>
              <a:rPr lang="nb-NO" sz="2400" dirty="0"/>
              <a:t>: </a:t>
            </a:r>
            <a:r>
              <a:rPr lang="nb-NO" sz="2400" dirty="0">
                <a:solidFill>
                  <a:srgbClr val="C00000"/>
                </a:solidFill>
              </a:rPr>
              <a:t>1.75</a:t>
            </a:r>
            <a:r>
              <a:rPr lang="nb-NO" sz="2400" baseline="30000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4377878"/>
            <a:ext cx="450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Xiao and </a:t>
            </a:r>
            <a:r>
              <a:rPr lang="nb-NO" sz="2400" dirty="0" err="1"/>
              <a:t>Nagamochi</a:t>
            </a:r>
            <a:r>
              <a:rPr lang="nb-NO" sz="2400" dirty="0"/>
              <a:t>, </a:t>
            </a:r>
            <a:r>
              <a:rPr lang="nb-NO" sz="2400" dirty="0">
                <a:solidFill>
                  <a:srgbClr val="0070C0"/>
                </a:solidFill>
              </a:rPr>
              <a:t>2013</a:t>
            </a:r>
            <a:r>
              <a:rPr lang="nb-NO" sz="2400" dirty="0"/>
              <a:t>: </a:t>
            </a:r>
            <a:r>
              <a:rPr lang="nb-NO" sz="2400" dirty="0">
                <a:solidFill>
                  <a:srgbClr val="C00000"/>
                </a:solidFill>
              </a:rPr>
              <a:t>1.7356</a:t>
            </a:r>
            <a:endParaRPr lang="nb-NO" sz="2400" baseline="30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9832" y="5343599"/>
            <a:ext cx="562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Fomin</a:t>
            </a:r>
            <a:r>
              <a:rPr lang="nb-NO" sz="2400" dirty="0"/>
              <a:t>, </a:t>
            </a:r>
            <a:r>
              <a:rPr lang="nb-NO" sz="2400" dirty="0" err="1"/>
              <a:t>Todinca</a:t>
            </a:r>
            <a:r>
              <a:rPr lang="nb-NO" sz="2400" dirty="0"/>
              <a:t> and Villanger, </a:t>
            </a:r>
            <a:r>
              <a:rPr lang="nb-NO" sz="2400" dirty="0">
                <a:solidFill>
                  <a:srgbClr val="0070C0"/>
                </a:solidFill>
              </a:rPr>
              <a:t>2015</a:t>
            </a:r>
            <a:r>
              <a:rPr lang="nb-NO" sz="2400" dirty="0"/>
              <a:t>: </a:t>
            </a:r>
            <a:r>
              <a:rPr lang="nb-NO" sz="2400" dirty="0">
                <a:solidFill>
                  <a:srgbClr val="C00000"/>
                </a:solidFill>
              </a:rPr>
              <a:t>1.7347</a:t>
            </a:r>
            <a:r>
              <a:rPr lang="nb-NO" sz="2400" baseline="30000" dirty="0">
                <a:solidFill>
                  <a:srgbClr val="C00000"/>
                </a:solidFill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568" y="5775647"/>
            <a:ext cx="2014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This talk: </a:t>
            </a:r>
            <a:r>
              <a:rPr lang="nb-NO" sz="2400" dirty="0">
                <a:solidFill>
                  <a:srgbClr val="C00000"/>
                </a:solidFill>
              </a:rPr>
              <a:t>1.63</a:t>
            </a:r>
            <a:r>
              <a:rPr lang="nb-NO" sz="2400" baseline="30000" dirty="0">
                <a:solidFill>
                  <a:srgbClr val="C00000"/>
                </a:solidFill>
              </a:rPr>
              <a:t>n</a:t>
            </a:r>
          </a:p>
        </p:txBody>
      </p:sp>
      <p:pic>
        <p:nvPicPr>
          <p:cNvPr id="17" name="Picture 4" descr="http://www.ii.uib.no/~fomin/images/img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07" y="4159006"/>
            <a:ext cx="649130" cy="9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lh5.googleusercontent.com/-PhTNF4K6ilc/AAAAAAAAAAI/AAAAAAAAAAA/QRNf58T4Fk4/s128-c-k/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37" y="4159006"/>
            <a:ext cx="973693" cy="9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mf-old.nsu.ru/sites/default/files/styles/person/public/pyatkina_1.jpg?itok=V441QX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58" y="4184074"/>
            <a:ext cx="948628" cy="94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7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/>
      <p:bldP spid="16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Constantia"/>
        <a:ea typeface=""/>
        <a:cs typeface="Arial"/>
      </a:majorFont>
      <a:minorFont>
        <a:latin typeface="Candar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016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016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5161</Words>
  <Application>Microsoft Macintosh PowerPoint</Application>
  <PresentationFormat>On-screen Show (4:3)</PresentationFormat>
  <Paragraphs>1053</Paragraphs>
  <Slides>127</Slides>
  <Notes>6</Notes>
  <HiddenSlides>8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46" baseType="lpstr">
      <vt:lpstr>Brush Script MT</vt:lpstr>
      <vt:lpstr>Agency FB</vt:lpstr>
      <vt:lpstr>Arial</vt:lpstr>
      <vt:lpstr>Calibri</vt:lpstr>
      <vt:lpstr>Calibri Light</vt:lpstr>
      <vt:lpstr>Cambria Math</vt:lpstr>
      <vt:lpstr>Candara</vt:lpstr>
      <vt:lpstr>Comic Sans MS</vt:lpstr>
      <vt:lpstr>Constantia</vt:lpstr>
      <vt:lpstr>Mistral</vt:lpstr>
      <vt:lpstr>Modern Love Grunge</vt:lpstr>
      <vt:lpstr>Palatino</vt:lpstr>
      <vt:lpstr>Times New Roman</vt:lpstr>
      <vt:lpstr>Wingdings</vt:lpstr>
      <vt:lpstr>Zapfino</vt:lpstr>
      <vt:lpstr>Office Theme</vt:lpstr>
      <vt:lpstr>1_Office Theme</vt:lpstr>
      <vt:lpstr>1_Custom Design</vt:lpstr>
      <vt:lpstr>Equation</vt:lpstr>
      <vt:lpstr>Random (De)Selection</vt:lpstr>
      <vt:lpstr>What is Random Deselection?</vt:lpstr>
      <vt:lpstr>PowerPoint Presentation</vt:lpstr>
      <vt:lpstr>Global Mincut</vt:lpstr>
      <vt:lpstr>Example</vt:lpstr>
      <vt:lpstr>Example</vt:lpstr>
      <vt:lpstr>First Go</vt:lpstr>
      <vt:lpstr>Time for Min-Cut</vt:lpstr>
      <vt:lpstr>Improvement</vt:lpstr>
      <vt:lpstr>Karger’s Randomized Algorithm</vt:lpstr>
      <vt:lpstr>Meaning of “contraction”</vt:lpstr>
      <vt:lpstr>Example</vt:lpstr>
      <vt:lpstr>Example</vt:lpstr>
      <vt:lpstr>Example</vt:lpstr>
      <vt:lpstr>Example</vt:lpstr>
      <vt:lpstr>Example</vt:lpstr>
      <vt:lpstr>Is output min-cut?</vt:lpstr>
      <vt:lpstr>Is output min-cut?</vt:lpstr>
      <vt:lpstr>Is output min-cut?</vt:lpstr>
      <vt:lpstr>Is output min-cut?</vt:lpstr>
      <vt:lpstr>When is C a min-cut?</vt:lpstr>
      <vt:lpstr>Probability calculation</vt:lpstr>
      <vt:lpstr>Probability calculation</vt:lpstr>
      <vt:lpstr>Analysis of Contraction Algorithm</vt:lpstr>
      <vt:lpstr>…Analysis of Contraction Algorithm</vt:lpstr>
      <vt:lpstr>Finally!</vt:lpstr>
      <vt:lpstr>Probability calculation</vt:lpstr>
      <vt:lpstr>Probability calculation</vt:lpstr>
      <vt:lpstr>Probability calculation</vt:lpstr>
      <vt:lpstr>Probability calculation</vt:lpstr>
      <vt:lpstr>Probability calculation</vt:lpstr>
      <vt:lpstr>Probability calculation</vt:lpstr>
      <vt:lpstr>Conclusion</vt:lpstr>
      <vt:lpstr>Water versus Dal</vt:lpstr>
      <vt:lpstr>PowerPoint Presentation</vt:lpstr>
      <vt:lpstr>k-Cut</vt:lpstr>
      <vt:lpstr>Karger’s Randomized Algorithm</vt:lpstr>
      <vt:lpstr>Conclusion</vt:lpstr>
      <vt:lpstr>Water versus Dal</vt:lpstr>
      <vt:lpstr>PowerPoint Presentation</vt:lpstr>
      <vt:lpstr>Amenable Problems </vt:lpstr>
      <vt:lpstr>Edge Multicut</vt:lpstr>
      <vt:lpstr>Interval/Chordal/Cluster Edge Deletion</vt:lpstr>
      <vt:lpstr>History: What do we know?</vt:lpstr>
      <vt:lpstr>PowerPoint Presentation</vt:lpstr>
      <vt:lpstr>Chordal Edge Deletion via DP</vt:lpstr>
      <vt:lpstr>PowerPoint Presentation</vt:lpstr>
      <vt:lpstr>Next  Question</vt:lpstr>
      <vt:lpstr>Chordal  Edge Deletion</vt:lpstr>
      <vt:lpstr>Water versus Dal</vt:lpstr>
      <vt:lpstr>Global Min-Cut and k-Cut</vt:lpstr>
      <vt:lpstr>Chordal  Edge Deletion</vt:lpstr>
      <vt:lpstr>Chordal  Edge Deletion</vt:lpstr>
      <vt:lpstr>Chordal  Edge Deletion</vt:lpstr>
      <vt:lpstr>Chordal  Edge Deletion via Thick Dal Principle</vt:lpstr>
      <vt:lpstr>PowerPoint Presentation</vt:lpstr>
      <vt:lpstr>Before Contraction</vt:lpstr>
      <vt:lpstr>After Contraction</vt:lpstr>
      <vt:lpstr>Is output  β approximate solution?</vt:lpstr>
      <vt:lpstr>After Contraction</vt:lpstr>
      <vt:lpstr>Chordal  Edge Deletion via Thick Dal Principle</vt:lpstr>
      <vt:lpstr>Is non-fail output, β approximate solution?</vt:lpstr>
      <vt:lpstr>PowerPoint Presentation</vt:lpstr>
      <vt:lpstr>When is S β approximate solution?</vt:lpstr>
      <vt:lpstr>Probability calculation</vt:lpstr>
      <vt:lpstr>Contraction as Vertex Reducers</vt:lpstr>
      <vt:lpstr>Conclusion</vt:lpstr>
      <vt:lpstr>Towards (1+ε) Approximation</vt:lpstr>
      <vt:lpstr>First Attempt</vt:lpstr>
      <vt:lpstr>First Attempt Succeeds Almost</vt:lpstr>
      <vt:lpstr>Why First Attempt Fails?</vt:lpstr>
      <vt:lpstr>PowerPoint Presentation</vt:lpstr>
      <vt:lpstr>Greedy Vertex Reducers </vt:lpstr>
      <vt:lpstr>Approximation Ratio</vt:lpstr>
      <vt:lpstr>Why such X exists? </vt:lpstr>
      <vt:lpstr>Chordal  Edge Deletion via Thick Dal Principle</vt:lpstr>
      <vt:lpstr>Hand Waives</vt:lpstr>
      <vt:lpstr>PowerPoint Presentation</vt:lpstr>
      <vt:lpstr>Feedback Vertex Set … in Tournaments</vt:lpstr>
      <vt:lpstr>Feedback Vertex Set … in Tournaments</vt:lpstr>
      <vt:lpstr>Known about FVST</vt:lpstr>
      <vt:lpstr>Some facts about Tournaments</vt:lpstr>
      <vt:lpstr>3-Approximation</vt:lpstr>
      <vt:lpstr>2-Approximation, Specs</vt:lpstr>
      <vt:lpstr>The algorithm</vt:lpstr>
      <vt:lpstr>Declare p undeletable</vt:lpstr>
      <vt:lpstr>No back edge</vt:lpstr>
      <vt:lpstr>The algorithm - almost</vt:lpstr>
      <vt:lpstr>Success probability</vt:lpstr>
      <vt:lpstr>The algorithm</vt:lpstr>
      <vt:lpstr>Success probability</vt:lpstr>
      <vt:lpstr>Summary - FVST</vt:lpstr>
      <vt:lpstr>Similar Problem</vt:lpstr>
      <vt:lpstr>Open Problems</vt:lpstr>
      <vt:lpstr>PowerPoint Presentation</vt:lpstr>
      <vt:lpstr>Moral</vt:lpstr>
      <vt:lpstr>Summary</vt:lpstr>
      <vt:lpstr>PowerPoint Presentation</vt:lpstr>
      <vt:lpstr>Exponential Time Algorithms</vt:lpstr>
      <vt:lpstr>Feedback Vertex Set</vt:lpstr>
      <vt:lpstr>Algorithm, re-stated</vt:lpstr>
      <vt:lpstr>Analysis</vt:lpstr>
      <vt:lpstr>Analysis, part II</vt:lpstr>
      <vt:lpstr>Subset Problems</vt:lpstr>
      <vt:lpstr>Corollaries</vt:lpstr>
      <vt:lpstr>Our Approximation Algorithm</vt:lpstr>
      <vt:lpstr>Open Problems</vt:lpstr>
      <vt:lpstr>PowerPoint Presentation</vt:lpstr>
      <vt:lpstr>Feedback Vertex Set</vt:lpstr>
      <vt:lpstr>Parameterized Algorithms</vt:lpstr>
      <vt:lpstr>Is Feedback Vertex Set FPT?</vt:lpstr>
      <vt:lpstr>Main Lemma</vt:lpstr>
      <vt:lpstr>Algorithm Assuming Main Lemma</vt:lpstr>
      <vt:lpstr>Fake News!</vt:lpstr>
      <vt:lpstr>Getting rid of low degree vertices</vt:lpstr>
      <vt:lpstr>The real Main Lemma</vt:lpstr>
      <vt:lpstr>Algorithm Assuming Main Lemma</vt:lpstr>
      <vt:lpstr>Proof of Main Lemma</vt:lpstr>
      <vt:lpstr>Good vs Bad</vt:lpstr>
      <vt:lpstr>Feedback Vertex Set - Conclusions</vt:lpstr>
      <vt:lpstr>Approximation Algorithms</vt:lpstr>
      <vt:lpstr>Vertex Deletion Problems</vt:lpstr>
      <vt:lpstr>Vertex Deletion Problems</vt:lpstr>
      <vt:lpstr>«Many» Vertex Deletion Problems Have Constant Factor Approximation Algorithms</vt:lpstr>
      <vt:lpstr>Random (De)Selection</vt:lpstr>
      <vt:lpstr>Coping with Hardness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Picking Vertices at Random</dc:title>
  <dc:creator>Daniel</dc:creator>
  <cp:lastModifiedBy>Saket Saurabh</cp:lastModifiedBy>
  <cp:revision>135</cp:revision>
  <dcterms:created xsi:type="dcterms:W3CDTF">2019-08-26T15:06:53Z</dcterms:created>
  <dcterms:modified xsi:type="dcterms:W3CDTF">2024-02-16T01:06:52Z</dcterms:modified>
</cp:coreProperties>
</file>